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charts/chart2.xml" ContentType="application/vnd.openxmlformats-officedocument.drawingml.chart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charts/chart3.xml" ContentType="application/vnd.openxmlformats-officedocument.drawingml.chart+xml"/>
  <Override PartName="/ppt/slides/slide15.xml" ContentType="application/vnd.openxmlformats-officedocument.presentationml.slide+xml"/>
  <Override PartName="/ppt/slides/charts/chart4.xml" ContentType="application/vnd.openxmlformats-officedocument.drawingml.chart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xlsx" ContentType="application/vnd.openxmlformats-officedocument.spreadsheetml.sheet"/>
</Types>
</file>

<file path=_rels/.rels><?xml version='1.0' encoding='UTF-8' standalone='yes'?>
<Relationships xmlns="http://schemas.openxmlformats.org/package/2006/relationships"><Relationship Type="http://schemas.openxmlformats.org/package/2006/relationships/metadata/core-properties" Target="/docProps/core.xml" Id="R41bce93ac2134b96"/><Relationship Type="http://schemas.openxmlformats.org/officeDocument/2006/relationships/extended-properties" Target="/docProps/app.xml" Id="R9b57f2187e914c7b"/><Relationship Type="http://schemas.openxmlformats.org/officeDocument/2006/relationships/officeDocument" Target="/ppt/presentation.xml" Id="Rb3df8b1e509848b0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8c2f2fad60542d1"/>
  </p:sldMasterIdLst>
  <p:sldIdLst>
    <p:sldId xmlns:r="http://schemas.openxmlformats.org/officeDocument/2006/relationships" id="256" r:id="R8f94ab60c08c4ed9"/>
    <p:sldId xmlns:r="http://schemas.openxmlformats.org/officeDocument/2006/relationships" id="257" r:id="Ra735dbd331914053"/>
    <p:sldId xmlns:r="http://schemas.openxmlformats.org/officeDocument/2006/relationships" id="258" r:id="R1aaa64c8c34e4491"/>
    <p:sldId xmlns:r="http://schemas.openxmlformats.org/officeDocument/2006/relationships" id="259" r:id="R99a69b5d28ad4577"/>
    <p:sldId xmlns:r="http://schemas.openxmlformats.org/officeDocument/2006/relationships" id="260" r:id="R4bdfefb2123a4df4"/>
    <p:sldId xmlns:r="http://schemas.openxmlformats.org/officeDocument/2006/relationships" id="261" r:id="Rb049a75de63c414e"/>
    <p:sldId xmlns:r="http://schemas.openxmlformats.org/officeDocument/2006/relationships" id="262" r:id="Rc7807d4b514d4db9"/>
    <p:sldId xmlns:r="http://schemas.openxmlformats.org/officeDocument/2006/relationships" id="263" r:id="Rc767e984b41a4be7"/>
    <p:sldId xmlns:r="http://schemas.openxmlformats.org/officeDocument/2006/relationships" id="264" r:id="R7ba022a2a6ec4865"/>
    <p:sldId xmlns:r="http://schemas.openxmlformats.org/officeDocument/2006/relationships" id="265" r:id="R47c94edad88c40d3"/>
    <p:sldId xmlns:r="http://schemas.openxmlformats.org/officeDocument/2006/relationships" id="266" r:id="Ra68c3d237e0140ce"/>
    <p:sldId xmlns:r="http://schemas.openxmlformats.org/officeDocument/2006/relationships" id="267" r:id="R38a396df61424c61"/>
    <p:sldId xmlns:r="http://schemas.openxmlformats.org/officeDocument/2006/relationships" id="268" r:id="R6c3c080759984008"/>
    <p:sldId xmlns:r="http://schemas.openxmlformats.org/officeDocument/2006/relationships" id="269" r:id="R351a2686365549ea"/>
    <p:sldId xmlns:r="http://schemas.openxmlformats.org/officeDocument/2006/relationships" id="270" r:id="R3e3a7370db2d4b16"/>
    <p:sldId xmlns:r="http://schemas.openxmlformats.org/officeDocument/2006/relationships" id="271" r:id="Re53b07f31abb49e5"/>
    <p:sldId xmlns:r="http://schemas.openxmlformats.org/officeDocument/2006/relationships" id="272" r:id="R305b0d0f7bf64b50"/>
  </p:sldIdLst>
  <p:sldSz cx="15240000" cy="85725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a0a519a1125d4a97"/><Relationship Type="http://schemas.openxmlformats.org/officeDocument/2006/relationships/slideMaster" Target="/ppt/slideMasters/slideMaster1.xml" Id="R68c2f2fad60542d1"/><Relationship Type="http://schemas.openxmlformats.org/officeDocument/2006/relationships/presProps" Target="/ppt/presProps.xml" Id="R99eb36fab0b24617"/><Relationship Type="http://schemas.openxmlformats.org/officeDocument/2006/relationships/tableStyles" Target="/ppt/tableStyles.xml" Id="Rda869daf7f414103"/><Relationship Type="http://schemas.openxmlformats.org/officeDocument/2006/relationships/slide" Target="/ppt/slides/slide1.xml" Id="R8f94ab60c08c4ed9"/><Relationship Type="http://schemas.openxmlformats.org/officeDocument/2006/relationships/slide" Target="/ppt/slides/slide2.xml" Id="Ra735dbd331914053"/><Relationship Type="http://schemas.openxmlformats.org/officeDocument/2006/relationships/slide" Target="/ppt/slides/slide3.xml" Id="R1aaa64c8c34e4491"/><Relationship Type="http://schemas.openxmlformats.org/officeDocument/2006/relationships/slide" Target="/ppt/slides/slide4.xml" Id="R99a69b5d28ad4577"/><Relationship Type="http://schemas.openxmlformats.org/officeDocument/2006/relationships/slide" Target="/ppt/slides/slide5.xml" Id="R4bdfefb2123a4df4"/><Relationship Type="http://schemas.openxmlformats.org/officeDocument/2006/relationships/slide" Target="/ppt/slides/slide6.xml" Id="Rb049a75de63c414e"/><Relationship Type="http://schemas.openxmlformats.org/officeDocument/2006/relationships/slide" Target="/ppt/slides/slide7.xml" Id="Rc7807d4b514d4db9"/><Relationship Type="http://schemas.openxmlformats.org/officeDocument/2006/relationships/slide" Target="/ppt/slides/slide8.xml" Id="Rc767e984b41a4be7"/><Relationship Type="http://schemas.openxmlformats.org/officeDocument/2006/relationships/slide" Target="/ppt/slides/slide9.xml" Id="R7ba022a2a6ec4865"/><Relationship Type="http://schemas.openxmlformats.org/officeDocument/2006/relationships/slide" Target="/ppt/slides/slide10.xml" Id="R47c94edad88c40d3"/><Relationship Type="http://schemas.openxmlformats.org/officeDocument/2006/relationships/slide" Target="/ppt/slides/slide11.xml" Id="Ra68c3d237e0140ce"/><Relationship Type="http://schemas.openxmlformats.org/officeDocument/2006/relationships/slide" Target="/ppt/slides/slide12.xml" Id="R38a396df61424c61"/><Relationship Type="http://schemas.openxmlformats.org/officeDocument/2006/relationships/slide" Target="/ppt/slides/slide13.xml" Id="R6c3c080759984008"/><Relationship Type="http://schemas.openxmlformats.org/officeDocument/2006/relationships/slide" Target="/ppt/slides/slide14.xml" Id="R351a2686365549ea"/><Relationship Type="http://schemas.openxmlformats.org/officeDocument/2006/relationships/slide" Target="/ppt/slides/slide15.xml" Id="R3e3a7370db2d4b16"/><Relationship Type="http://schemas.openxmlformats.org/officeDocument/2006/relationships/slide" Target="/ppt/slides/slide16.xml" Id="Re53b07f31abb49e5"/><Relationship Type="http://schemas.openxmlformats.org/officeDocument/2006/relationships/slide" Target="/ppt/slides/slide17.xml" Id="R305b0d0f7bf64b50"/></Relationships>
</file>

<file path=ppt/slideLayouts/_rels/slideLayout1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b2d6adcd66d2406f"/></Relationships>
</file>

<file path=ppt/slideLayouts/_rels/slideLayout2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2137a36e68534c0e"/></Relationships>
</file>

<file path=ppt/slideLayouts/_rels/slideLayout3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b36e5d13b8ca474f"/></Relationships>
</file>

<file path=ppt/slideLayouts/_rels/slideLayout4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560780f1b2474596"/></Relationships>
</file>

<file path=ppt/slideLayouts/_rels/slideLayout5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3c31e24c808e4353"/></Relationships>
</file>

<file path=ppt/slideLayouts/_rels/slideLayout6.xml.rels><?xml version='1.0' encoding='UTF-8' standalone='yes'?>
<Relationships xmlns="http://schemas.openxmlformats.org/package/2006/relationships"><Relationship Type="http://schemas.openxmlformats.org/officeDocument/2006/relationships/slideMaster" Target="/ppt/slideMasters/slideMaster1.xml" Id="R9f950ef8ba334b78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68355F8-9665-4CCB-ADA8-EA4CEADC65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034A566-5165-4C26-989E-8B0DE5FDEBF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B01ACE4E-391C-4A0E-B585-D8C79CC20F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8491C37-059A-4F6C-9B1D-844B9E9AA12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DB67181-80F2-4608-9C31-3872444CA08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4396B27-934B-4F6B-8B03-0A873AC75A7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EEDC95C-34B5-422E-995E-1ACC89A718B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90C8395-4F52-4211-9416-870E58DD26F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22E7348-0CB0-44D4-B8F1-9A80D73A9E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959295B-69F4-40F5-8BA2-E3BFA803167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Type="http://schemas.openxmlformats.org/officeDocument/2006/relationships/theme" Target="/ppt/slideMasters/theme/theme2.xml" Id="Re7ad7d9eba234a11"/><Relationship Type="http://schemas.openxmlformats.org/officeDocument/2006/relationships/slideLayout" Target="/ppt/slideLayouts/slideLayout1.xml" Id="R0f2c33593a454514"/><Relationship Type="http://schemas.openxmlformats.org/officeDocument/2006/relationships/slideLayout" Target="/ppt/slideLayouts/slideLayout2.xml" Id="R3f2616ce7ab74fec"/><Relationship Type="http://schemas.openxmlformats.org/officeDocument/2006/relationships/slideLayout" Target="/ppt/slideLayouts/slideLayout3.xml" Id="Rdb459fb953524fd9"/><Relationship Type="http://schemas.openxmlformats.org/officeDocument/2006/relationships/slideLayout" Target="/ppt/slideLayouts/slideLayout4.xml" Id="Rc686723f7cea4520"/><Relationship Type="http://schemas.openxmlformats.org/officeDocument/2006/relationships/slideLayout" Target="/ppt/slideLayouts/slideLayout5.xml" Id="R994d7e993cbf4dd8"/><Relationship Type="http://schemas.openxmlformats.org/officeDocument/2006/relationships/slideLayout" Target="/ppt/slideLayouts/slideLayout6.xml" Id="R34444d48b6c24ea9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2c33593a454514"/>
    <p:sldLayoutId xmlns:r="http://schemas.openxmlformats.org/officeDocument/2006/relationships" id="2147483650" r:id="R3f2616ce7ab74fec"/>
    <p:sldLayoutId xmlns:r="http://schemas.openxmlformats.org/officeDocument/2006/relationships" id="2147483651" r:id="Rdb459fb953524fd9"/>
    <p:sldLayoutId xmlns:r="http://schemas.openxmlformats.org/officeDocument/2006/relationships" id="2147483652" r:id="Rc686723f7cea4520"/>
    <p:sldLayoutId xmlns:r="http://schemas.openxmlformats.org/officeDocument/2006/relationships" id="2147483653" r:id="R994d7e993cbf4dd8"/>
    <p:sldLayoutId xmlns:r="http://schemas.openxmlformats.org/officeDocument/2006/relationships" id="2147483654" r:id="R34444d48b6c24ea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f355fc6bf2e94e1c"/><Relationship Type="http://schemas.openxmlformats.org/officeDocument/2006/relationships/image" Target="/ppt/media/image.png" Id="Rbe5742d656914ff7"/><Relationship Type="http://schemas.openxmlformats.org/officeDocument/2006/relationships/image" Target="/ppt/media/image2.png" Id="R5b14a35742dd4397"/><Relationship Type="http://schemas.openxmlformats.org/officeDocument/2006/relationships/image" Target="/ppt/media/image3.png" Id="R3c46d1ea3b96410b"/><Relationship Type="http://schemas.openxmlformats.org/officeDocument/2006/relationships/image" Target="/ppt/media/image4.png" Id="Rafab31f83a04460c"/><Relationship Type="http://schemas.openxmlformats.org/officeDocument/2006/relationships/image" Target="/ppt/media/image5.png" Id="R98823816c19e47b8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1.xml"/><Relationship Id="swimJump9" Type="http://schemas.openxmlformats.org/officeDocument/2006/relationships/slide" Target="slide2.xml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f6300d9736ea4789"/><Relationship Type="http://schemas.openxmlformats.org/officeDocument/2006/relationships/image" Target="/ppt/media/image6.png" Id="R42a631e54dd94cc2"/><Relationship Type="http://schemas.openxmlformats.org/officeDocument/2006/relationships/image" Target="/ppt/media/image7.png" Id="R95465e5386db4676"/><Relationship Type="http://schemas.openxmlformats.org/officeDocument/2006/relationships/image" Target="/ppt/media/image8.png" Id="Ra26fdaf5c7cd4dfa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1.xml"/><Relationship Id="swimJump9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d0e4118393b34d69"/><Relationship Type="http://schemas.openxmlformats.org/officeDocument/2006/relationships/image" Target="/ppt/media/image9.png" Id="R58067991a6794067"/><Relationship Type="http://schemas.openxmlformats.org/officeDocument/2006/relationships/image" Target="/ppt/media/image10.png" Id="R695f0e9bf3a44c07"/><Relationship Type="http://schemas.openxmlformats.org/officeDocument/2006/relationships/image" Target="/ppt/media/image11.png" Id="R1e334f6b4169435d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2.xml"/><Relationship Id="swimJump9" Type="http://schemas.openxmlformats.org/officeDocument/2006/relationships/slide" Target="slide4.xml"/><Relationship Id="swimJump10" Type="http://schemas.openxmlformats.org/officeDocument/2006/relationships/slide" Target="slide3.xml"/><Relationship Id="swimJump11" Type="http://schemas.openxmlformats.org/officeDocument/2006/relationships/slide" Target="slide8.xml"/><Relationship Id="swimJump12" Type="http://schemas.openxmlformats.org/officeDocument/2006/relationships/slide" Target="slide9.xml"/><Relationship Id="swimJump13" Type="http://schemas.openxmlformats.org/officeDocument/2006/relationships/slide" Target="slide10.xml"/><Relationship Id="swimJump14" Type="http://schemas.openxmlformats.org/officeDocument/2006/relationships/slide" Target="slide11.xml"/><Relationship Id="swimJump15" Type="http://schemas.openxmlformats.org/officeDocument/2006/relationships/slide" Target="slide12.xml"/><Relationship Id="swimJump16" Type="http://schemas.openxmlformats.org/officeDocument/2006/relationships/slide" Target="slide13.xml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c50f451293d94d80"/><Relationship Type="http://schemas.openxmlformats.org/officeDocument/2006/relationships/image" Target="/ppt/media/image12.png" Id="R274ec4dbeb31448b"/><Relationship Type="http://schemas.openxmlformats.org/officeDocument/2006/relationships/image" Target="/ppt/media/image13.png" Id="Ra6102de7eaf74fc1"/><Relationship Type="http://schemas.openxmlformats.org/officeDocument/2006/relationships/image" Target="/ppt/media/image14.png" Id="R14b6646278e348ae"/><Relationship Type="http://schemas.openxmlformats.org/officeDocument/2006/relationships/chart" Target="/ppt/slides/charts/chart1.xml" Id="Rc15c43b3eae84821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3.xml"/><Relationship Id="swimJump9" Type="http://schemas.openxmlformats.org/officeDocument/2006/relationships/slide" Target="slide5.xml"/><Relationship Id="swimJump10" Type="http://schemas.openxmlformats.org/officeDocument/2006/relationships/slide" Target="slide4.xml"/><Relationship Id="swimJump11" Type="http://schemas.openxmlformats.org/officeDocument/2006/relationships/slide" Target="slide14.xml"/><Relationship Id="swimJump12" Type="http://schemas.openxmlformats.org/officeDocument/2006/relationships/slide" Target="slide15.xml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7132690d5f7347cd"/><Relationship Type="http://schemas.openxmlformats.org/officeDocument/2006/relationships/image" Target="/ppt/media/image15.png" Id="Ra9e208411a13454c"/><Relationship Type="http://schemas.openxmlformats.org/officeDocument/2006/relationships/image" Target="/ppt/media/image16.png" Id="R26c5e4bd74e544e1"/><Relationship Type="http://schemas.openxmlformats.org/officeDocument/2006/relationships/image" Target="/ppt/media/image17.png" Id="Rf3016c440716470d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4.xml"/><Relationship Id="swimJump9" Type="http://schemas.openxmlformats.org/officeDocument/2006/relationships/slide" Target="slide6.xml"/><Relationship Id="swimJump10" Type="http://schemas.openxmlformats.org/officeDocument/2006/relationships/slide" Target="slide5.xml"/><Relationship Id="swimJump11" Type="http://schemas.openxmlformats.org/officeDocument/2006/relationships/slide" Target="slide16.xml"/><Relationship Id="swimJump12" Type="http://schemas.openxmlformats.org/officeDocument/2006/relationships/slide" Target="slide17.xml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21532a30a6b24c76"/><Relationship Type="http://schemas.openxmlformats.org/officeDocument/2006/relationships/image" Target="/ppt/media/image18.png" Id="R7e0f74225b1f4c91"/><Relationship Type="http://schemas.openxmlformats.org/officeDocument/2006/relationships/image" Target="/ppt/media/image19.png" Id="R4b877ece00354753"/><Relationship Type="http://schemas.openxmlformats.org/officeDocument/2006/relationships/image" Target="/ppt/media/image20.png" Id="Rd758e2a2ac8a4971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5.xml"/><Relationship Id="swimJump9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5b54bc455c454c44"/><Relationship Type="http://schemas.openxmlformats.org/officeDocument/2006/relationships/image" Target="/ppt/media/image21.png" Id="R5dd8d64750974999"/><Relationship Type="http://schemas.openxmlformats.org/officeDocument/2006/relationships/image" Target="/ppt/media/image22.png" Id="R9a3fbf213d8c480a"/><Relationship Type="http://schemas.openxmlformats.org/officeDocument/2006/relationships/image" Target="/ppt/media/image23.png" Id="R765fe40907f7418f"/><Relationship Type="http://schemas.openxmlformats.org/officeDocument/2006/relationships/image" Target="/ppt/media/image24.png" Id="R28c7ac1d678349d1"/><Relationship Type="http://schemas.openxmlformats.org/officeDocument/2006/relationships/chart" Target="/ppt/slides/charts/chart2.xml" Id="Rc6f91be50d544505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6.xml"/><Relationship Id="swimJump9" Type="http://schemas.openxmlformats.org/officeDocument/2006/relationships/slide" Target="slide1.xml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43e1a930225f4c5e"/><Relationship Type="http://schemas.openxmlformats.org/officeDocument/2006/relationships/image" Target="/ppt/media/image25.png" Id="R5dd58d67004f40eb"/><Relationship Type="http://schemas.openxmlformats.org/officeDocument/2006/relationships/image" Target="/ppt/media/image26.png" Id="R8c61bc213613426e"/><Relationship Type="http://schemas.openxmlformats.org/officeDocument/2006/relationships/image" Target="/ppt/media/image27.png" Id="R037ef2a4f492456f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2.xml"/><Relationship Id="swimJump9" Type="http://schemas.openxmlformats.org/officeDocument/2006/relationships/slide" Target="slide4.xml"/><Relationship Id="swimJump10" Type="http://schemas.openxmlformats.org/officeDocument/2006/relationships/slide" Target="slide3.xml"/><Relationship Id="swimJump11" Type="http://schemas.openxmlformats.org/officeDocument/2006/relationships/slide" Target="slide8.xml"/><Relationship Id="swimJump12" Type="http://schemas.openxmlformats.org/officeDocument/2006/relationships/slide" Target="slide9.xml"/><Relationship Id="swimJump13" Type="http://schemas.openxmlformats.org/officeDocument/2006/relationships/slide" Target="slide10.xml"/><Relationship Id="swimJump14" Type="http://schemas.openxmlformats.org/officeDocument/2006/relationships/slide" Target="slide11.xml"/><Relationship Id="swimJump15" Type="http://schemas.openxmlformats.org/officeDocument/2006/relationships/slide" Target="slide12.xml"/><Relationship Id="swimJump16" Type="http://schemas.openxmlformats.org/officeDocument/2006/relationships/slide" Target="slide13.xml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4f0cf4e2019c4fe7"/><Relationship Type="http://schemas.openxmlformats.org/officeDocument/2006/relationships/image" Target="/ppt/media/image28.png" Id="Rf38bb3b069d241ec"/><Relationship Type="http://schemas.openxmlformats.org/officeDocument/2006/relationships/image" Target="/ppt/media/image29.png" Id="R295986bccb4440dd"/><Relationship Type="http://schemas.openxmlformats.org/officeDocument/2006/relationships/image" Target="/ppt/media/image30.png" Id="Rd773c224340b4d8d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2.xml"/><Relationship Id="swimJump9" Type="http://schemas.openxmlformats.org/officeDocument/2006/relationships/slide" Target="slide4.xml"/><Relationship Id="swimJump10" Type="http://schemas.openxmlformats.org/officeDocument/2006/relationships/slide" Target="slide3.xml"/><Relationship Id="swimJump11" Type="http://schemas.openxmlformats.org/officeDocument/2006/relationships/slide" Target="slide8.xml"/><Relationship Id="swimJump12" Type="http://schemas.openxmlformats.org/officeDocument/2006/relationships/slide" Target="slide9.xml"/><Relationship Id="swimJump13" Type="http://schemas.openxmlformats.org/officeDocument/2006/relationships/slide" Target="slide10.xml"/><Relationship Id="swimJump14" Type="http://schemas.openxmlformats.org/officeDocument/2006/relationships/slide" Target="slide11.xml"/><Relationship Id="swimJump15" Type="http://schemas.openxmlformats.org/officeDocument/2006/relationships/slide" Target="slide12.xml"/><Relationship Id="swimJump16" Type="http://schemas.openxmlformats.org/officeDocument/2006/relationships/slide" Target="slide13.xml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d61a6049e4eb4e62"/><Relationship Type="http://schemas.openxmlformats.org/officeDocument/2006/relationships/image" Target="/ppt/media/image31.png" Id="R1c9a4f70387d4adb"/><Relationship Type="http://schemas.openxmlformats.org/officeDocument/2006/relationships/image" Target="/ppt/media/image32.png" Id="R03f7fb9545d6490b"/><Relationship Type="http://schemas.openxmlformats.org/officeDocument/2006/relationships/image" Target="/ppt/media/image33.png" Id="R0062b23ae58d4f05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2.xml"/><Relationship Id="swimJump9" Type="http://schemas.openxmlformats.org/officeDocument/2006/relationships/slide" Target="slide4.xml"/><Relationship Id="swimJump10" Type="http://schemas.openxmlformats.org/officeDocument/2006/relationships/slide" Target="slide3.xml"/><Relationship Id="swimJump11" Type="http://schemas.openxmlformats.org/officeDocument/2006/relationships/slide" Target="slide8.xml"/><Relationship Id="swimJump12" Type="http://schemas.openxmlformats.org/officeDocument/2006/relationships/slide" Target="slide9.xml"/><Relationship Id="swimJump13" Type="http://schemas.openxmlformats.org/officeDocument/2006/relationships/slide" Target="slide10.xml"/><Relationship Id="swimJump14" Type="http://schemas.openxmlformats.org/officeDocument/2006/relationships/slide" Target="slide11.xml"/><Relationship Id="swimJump15" Type="http://schemas.openxmlformats.org/officeDocument/2006/relationships/slide" Target="slide12.xml"/><Relationship Id="swimJump16" Type="http://schemas.openxmlformats.org/officeDocument/2006/relationships/slide" Target="slide13.xml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040a01eb9f3446ea"/><Relationship Type="http://schemas.openxmlformats.org/officeDocument/2006/relationships/image" Target="/ppt/media/image34.png" Id="R86c82970a76a47dc"/><Relationship Type="http://schemas.openxmlformats.org/officeDocument/2006/relationships/image" Target="/ppt/media/image35.png" Id="R978d213a0ad04e88"/><Relationship Type="http://schemas.openxmlformats.org/officeDocument/2006/relationships/image" Target="/ppt/media/image36.png" Id="R63e7885df8f3405e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2.xml"/><Relationship Id="swimJump9" Type="http://schemas.openxmlformats.org/officeDocument/2006/relationships/slide" Target="slide4.xml"/><Relationship Id="swimJump10" Type="http://schemas.openxmlformats.org/officeDocument/2006/relationships/slide" Target="slide3.xml"/><Relationship Id="swimJump11" Type="http://schemas.openxmlformats.org/officeDocument/2006/relationships/slide" Target="slide8.xml"/><Relationship Id="swimJump12" Type="http://schemas.openxmlformats.org/officeDocument/2006/relationships/slide" Target="slide9.xml"/><Relationship Id="swimJump13" Type="http://schemas.openxmlformats.org/officeDocument/2006/relationships/slide" Target="slide10.xml"/><Relationship Id="swimJump14" Type="http://schemas.openxmlformats.org/officeDocument/2006/relationships/slide" Target="slide11.xml"/><Relationship Id="swimJump15" Type="http://schemas.openxmlformats.org/officeDocument/2006/relationships/slide" Target="slide12.xml"/><Relationship Id="swimJump16" Type="http://schemas.openxmlformats.org/officeDocument/2006/relationships/slide" Target="slide13.xml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0e5a4ded88a24112"/><Relationship Type="http://schemas.openxmlformats.org/officeDocument/2006/relationships/image" Target="/ppt/media/image37.png" Id="Rbc11d77db72e47e8"/><Relationship Type="http://schemas.openxmlformats.org/officeDocument/2006/relationships/image" Target="/ppt/media/image38.png" Id="Re38fba23c2c34352"/><Relationship Type="http://schemas.openxmlformats.org/officeDocument/2006/relationships/image" Target="/ppt/media/image39.png" Id="Rc26ec8b9070f4b30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2.xml"/><Relationship Id="swimJump9" Type="http://schemas.openxmlformats.org/officeDocument/2006/relationships/slide" Target="slide4.xml"/><Relationship Id="swimJump10" Type="http://schemas.openxmlformats.org/officeDocument/2006/relationships/slide" Target="slide3.xml"/><Relationship Id="swimJump11" Type="http://schemas.openxmlformats.org/officeDocument/2006/relationships/slide" Target="slide8.xml"/><Relationship Id="swimJump12" Type="http://schemas.openxmlformats.org/officeDocument/2006/relationships/slide" Target="slide9.xml"/><Relationship Id="swimJump13" Type="http://schemas.openxmlformats.org/officeDocument/2006/relationships/slide" Target="slide10.xml"/><Relationship Id="swimJump14" Type="http://schemas.openxmlformats.org/officeDocument/2006/relationships/slide" Target="slide11.xml"/><Relationship Id="swimJump15" Type="http://schemas.openxmlformats.org/officeDocument/2006/relationships/slide" Target="slide12.xml"/><Relationship Id="swimJump16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39dbfb0400ae45ed"/><Relationship Type="http://schemas.openxmlformats.org/officeDocument/2006/relationships/image" Target="/ppt/media/image40.png" Id="R56056ad59cc34b5d"/><Relationship Type="http://schemas.openxmlformats.org/officeDocument/2006/relationships/image" Target="/ppt/media/image41.png" Id="R38832f420f6c414e"/><Relationship Type="http://schemas.openxmlformats.org/officeDocument/2006/relationships/image" Target="/ppt/media/image42.png" Id="R0d3935652105430a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2.xml"/><Relationship Id="swimJump9" Type="http://schemas.openxmlformats.org/officeDocument/2006/relationships/slide" Target="slide4.xml"/><Relationship Id="swimJump10" Type="http://schemas.openxmlformats.org/officeDocument/2006/relationships/slide" Target="slide3.xml"/><Relationship Id="swimJump11" Type="http://schemas.openxmlformats.org/officeDocument/2006/relationships/slide" Target="slide8.xml"/><Relationship Id="swimJump12" Type="http://schemas.openxmlformats.org/officeDocument/2006/relationships/slide" Target="slide9.xml"/><Relationship Id="swimJump13" Type="http://schemas.openxmlformats.org/officeDocument/2006/relationships/slide" Target="slide10.xml"/><Relationship Id="swimJump14" Type="http://schemas.openxmlformats.org/officeDocument/2006/relationships/slide" Target="slide11.xml"/><Relationship Id="swimJump15" Type="http://schemas.openxmlformats.org/officeDocument/2006/relationships/slide" Target="slide12.xml"/><Relationship Id="swimJump16" Type="http://schemas.openxmlformats.org/officeDocument/2006/relationships/slide" Target="slide13.xml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161c88b533ce4938"/><Relationship Type="http://schemas.openxmlformats.org/officeDocument/2006/relationships/image" Target="/ppt/media/image43.png" Id="Rcfd9e54a53224e4f"/><Relationship Type="http://schemas.openxmlformats.org/officeDocument/2006/relationships/image" Target="/ppt/media/image44.png" Id="R3ed0d9768a204af4"/><Relationship Type="http://schemas.openxmlformats.org/officeDocument/2006/relationships/image" Target="/ppt/media/image45.png" Id="Rc839b62ea2f645c1"/><Relationship Type="http://schemas.openxmlformats.org/officeDocument/2006/relationships/chart" Target="/ppt/slides/charts/chart3.xml" Id="R9c88c2ccf9d54300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3.xml"/><Relationship Id="swimJump9" Type="http://schemas.openxmlformats.org/officeDocument/2006/relationships/slide" Target="slide5.xml"/><Relationship Id="swimJump10" Type="http://schemas.openxmlformats.org/officeDocument/2006/relationships/slide" Target="slide4.xml"/><Relationship Id="swimJump11" Type="http://schemas.openxmlformats.org/officeDocument/2006/relationships/slide" Target="slide14.xml"/><Relationship Id="swimJump12" Type="http://schemas.openxmlformats.org/officeDocument/2006/relationships/slide" Target="slide15.xml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4d8cfe1c0df74a3a"/><Relationship Type="http://schemas.openxmlformats.org/officeDocument/2006/relationships/image" Target="/ppt/media/image46.png" Id="Rdcbf43b4dbf04f03"/><Relationship Type="http://schemas.openxmlformats.org/officeDocument/2006/relationships/image" Target="/ppt/media/image47.png" Id="Rb06119a5dbf64a3c"/><Relationship Type="http://schemas.openxmlformats.org/officeDocument/2006/relationships/image" Target="/ppt/media/image48.png" Id="Re36682eb4fa645e7"/><Relationship Type="http://schemas.openxmlformats.org/officeDocument/2006/relationships/chart" Target="/ppt/slides/charts/chart4.xml" Id="R081073b57e3a4e2c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3.xml"/><Relationship Id="swimJump9" Type="http://schemas.openxmlformats.org/officeDocument/2006/relationships/slide" Target="slide5.xml"/><Relationship Id="swimJump10" Type="http://schemas.openxmlformats.org/officeDocument/2006/relationships/slide" Target="slide4.xml"/><Relationship Id="swimJump11" Type="http://schemas.openxmlformats.org/officeDocument/2006/relationships/slide" Target="slide14.xml"/><Relationship Id="swimJump12" Type="http://schemas.openxmlformats.org/officeDocument/2006/relationships/slide" Target="slide15.xml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9a2931e62c4c420e"/><Relationship Type="http://schemas.openxmlformats.org/officeDocument/2006/relationships/image" Target="/ppt/media/image49.png" Id="Rd6d3267219c64c79"/><Relationship Type="http://schemas.openxmlformats.org/officeDocument/2006/relationships/image" Target="/ppt/media/image50.png" Id="R873e945a449b4ef3"/><Relationship Type="http://schemas.openxmlformats.org/officeDocument/2006/relationships/image" Target="/ppt/media/image51.png" Id="R8d7fb6982c7c4d4a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4.xml"/><Relationship Id="swimJump9" Type="http://schemas.openxmlformats.org/officeDocument/2006/relationships/slide" Target="slide6.xml"/><Relationship Id="swimJump10" Type="http://schemas.openxmlformats.org/officeDocument/2006/relationships/slide" Target="slide5.xml"/><Relationship Id="swimJump11" Type="http://schemas.openxmlformats.org/officeDocument/2006/relationships/slide" Target="slide16.xml"/><Relationship Id="swimJump12" Type="http://schemas.openxmlformats.org/officeDocument/2006/relationships/slide" Target="slide17.xml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36c282ef676e4378"/><Relationship Type="http://schemas.openxmlformats.org/officeDocument/2006/relationships/image" Target="/ppt/media/image52.png" Id="Rca0dfad57a914c65"/><Relationship Type="http://schemas.openxmlformats.org/officeDocument/2006/relationships/image" Target="/ppt/media/image53.png" Id="R5a7c2aaf848e4e45"/><Relationship Type="http://schemas.openxmlformats.org/officeDocument/2006/relationships/image" Target="/ppt/media/image54.png" Id="Re7c80844aca3462f"/><Relationship Id="swimJump1" Type="http://schemas.openxmlformats.org/officeDocument/2006/relationships/slide" Target="slide1.xml"/><Relationship Id="swimJump2" Type="http://schemas.openxmlformats.org/officeDocument/2006/relationships/slide" Target="slide2.xml"/><Relationship Id="swimJump3" Type="http://schemas.openxmlformats.org/officeDocument/2006/relationships/slide" Target="slide3.xml"/><Relationship Id="swimJump4" Type="http://schemas.openxmlformats.org/officeDocument/2006/relationships/slide" Target="slide4.xml"/><Relationship Id="swimJump5" Type="http://schemas.openxmlformats.org/officeDocument/2006/relationships/slide" Target="slide5.xml"/><Relationship Id="swimJump6" Type="http://schemas.openxmlformats.org/officeDocument/2006/relationships/slide" Target="slide6.xml"/><Relationship Id="swimJump7" Type="http://schemas.openxmlformats.org/officeDocument/2006/relationships/slide" Target="slide7.xml"/><Relationship Id="swimJump8" Type="http://schemas.openxmlformats.org/officeDocument/2006/relationships/slide" Target="slide4.xml"/><Relationship Id="swimJump9" Type="http://schemas.openxmlformats.org/officeDocument/2006/relationships/slide" Target="slide6.xml"/><Relationship Id="swimJump10" Type="http://schemas.openxmlformats.org/officeDocument/2006/relationships/slide" Target="slide5.xml"/><Relationship Id="swimJump11" Type="http://schemas.openxmlformats.org/officeDocument/2006/relationships/slide" Target="slide16.xml"/><Relationship Id="swimJump12" Type="http://schemas.openxmlformats.org/officeDocument/2006/relationships/slide" Target="slide17.xml"/></Relationships>
</file>

<file path=ppt/slides/charts/_rels/chart1.xml.rels><?xml version='1.0' encoding='UTF-8' standalone='yes'?>
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?xml version='1.0' encoding='UTF-8' standalone='yes'?>
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?xml version='1.0' encoding='UTF-8' standalone='yes'?>
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?xml version='1.0' encoding='UTF-8' standalone='yes'?>
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Farm deficit</c:v>
          </c:tx>
          <c:spPr>
            <a:solidFill xmlns:a="http://schemas.openxmlformats.org/drawingml/2006/main">
              <a:srgbClr val="A66C21"/>
            </a:solidFill>
            <a:ln xmlns:a="http://schemas.openxmlformats.org/drawingml/2006/main" w="28575">
              <a:solidFill>
                <a:srgbClr val="A66C21"/>
              </a:solidFill>
            </a:ln>
          </c:spPr>
          <c:marker>
            <c:symbol val="none"/>
          </c:marker>
          <c:cat>
            <c:numRef>
              <c:f>'Chart Data'!$A$2:$A$61</c:f>
              <c:numCache>
                <c:formatCode>General</c:formatCode>
                <c:ptCount val="6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</c:numCache>
            </c:numRef>
          </c:cat>
          <c:val>
            <c:numRef>
              <c:f>'Chart Data'!$B$2:$B$61</c:f>
              <c:numCache>
                <c:formatCode>General</c:formatCode>
                <c:ptCount val="60"/>
                <c:pt idx="0">
                  <c:v>25</c:v>
                </c:pt>
                <c:pt idx="1">
                  <c:v>20</c:v>
                </c:pt>
                <c:pt idx="2">
                  <c:v>21.052631578947</c:v>
                </c:pt>
                <c:pt idx="3">
                  <c:v>20.833333333333</c:v>
                </c:pt>
                <c:pt idx="4">
                  <c:v>20.879120879121</c:v>
                </c:pt>
                <c:pt idx="5">
                  <c:v>20.869565217391</c:v>
                </c:pt>
                <c:pt idx="6">
                  <c:v>20.871559633028</c:v>
                </c:pt>
                <c:pt idx="7">
                  <c:v>20.871143375681</c:v>
                </c:pt>
                <c:pt idx="8">
                  <c:v>25.685510419582</c:v>
                </c:pt>
                <c:pt idx="9">
                  <c:v>31.827110328205</c:v>
                </c:pt>
                <c:pt idx="10">
                  <c:v>18.516542522337</c:v>
                </c:pt>
                <c:pt idx="11">
                  <c:v>21.359630642027</c:v>
                </c:pt>
                <c:pt idx="12">
                  <c:v>20.769145532822</c:v>
                </c:pt>
                <c:pt idx="13">
                  <c:v>20.892512709309</c:v>
                </c:pt>
                <c:pt idx="14">
                  <c:v>20.86676996438</c:v>
                </c:pt>
                <c:pt idx="15">
                  <c:v>20.872143026921</c:v>
                </c:pt>
                <c:pt idx="16">
                  <c:v>20.871021613877</c:v>
                </c:pt>
                <c:pt idx="17">
                  <c:v>20.87125566686</c:v>
                </c:pt>
                <c:pt idx="18">
                  <c:v>20.871206817178</c:v>
                </c:pt>
                <c:pt idx="19">
                  <c:v>20.871217012701</c:v>
                </c:pt>
                <c:pt idx="20">
                  <c:v>39.923702946486</c:v>
                </c:pt>
                <c:pt idx="21">
                  <c:v>24.850272852923</c:v>
                </c:pt>
                <c:pt idx="22">
                  <c:v>33.163199119577</c:v>
                </c:pt>
                <c:pt idx="23">
                  <c:v>18.2197644075</c:v>
                </c:pt>
                <c:pt idx="24">
                  <c:v>88.701609535774</c:v>
                </c:pt>
                <c:pt idx="25">
                  <c:v>75.502160164183</c:v>
                </c:pt>
                <c:pt idx="26">
                  <c:v>81.834443607954</c:v>
                </c:pt>
                <c:pt idx="27">
                  <c:v>65.670029364059</c:v>
                </c:pt>
                <c:pt idx="28">
                  <c:v>67.603259382128</c:v>
                </c:pt>
                <c:pt idx="29">
                  <c:v>75.250605776956</c:v>
                </c:pt>
                <c:pt idx="30">
                  <c:v>97.106296468274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0</c:v>
                </c:pt>
                <c:pt idx="37">
                  <c:v>25</c:v>
                </c:pt>
                <c:pt idx="38">
                  <c:v>20</c:v>
                </c:pt>
                <c:pt idx="39">
                  <c:v>21.052631578947</c:v>
                </c:pt>
                <c:pt idx="40">
                  <c:v>20.833333333333</c:v>
                </c:pt>
                <c:pt idx="41">
                  <c:v>20.879120879121</c:v>
                </c:pt>
                <c:pt idx="42">
                  <c:v>20.869565217391</c:v>
                </c:pt>
                <c:pt idx="43">
                  <c:v>20.871559633028</c:v>
                </c:pt>
                <c:pt idx="44">
                  <c:v>20.871143375681</c:v>
                </c:pt>
                <c:pt idx="45">
                  <c:v>42.469635570106</c:v>
                </c:pt>
                <c:pt idx="46">
                  <c:v>16.091042930474</c:v>
                </c:pt>
                <c:pt idx="47">
                  <c:v>21.856472875763</c:v>
                </c:pt>
                <c:pt idx="48">
                  <c:v>20.665044227655</c:v>
                </c:pt>
                <c:pt idx="49">
                  <c:v>20.914222263228</c:v>
                </c:pt>
                <c:pt idx="50">
                  <c:v>20.862238148034</c:v>
                </c:pt>
                <c:pt idx="51">
                  <c:v>20.87308883858</c:v>
                </c:pt>
                <c:pt idx="52">
                  <c:v>20.870824210031</c:v>
                </c:pt>
                <c:pt idx="53">
                  <c:v>20.871296867378</c:v>
                </c:pt>
                <c:pt idx="54">
                  <c:v>20.871198218126</c:v>
                </c:pt>
                <c:pt idx="55">
                  <c:v>20.871218807428</c:v>
                </c:pt>
                <c:pt idx="56">
                  <c:v>21.194259731826</c:v>
                </c:pt>
                <c:pt idx="57">
                  <c:v>20.803734445097</c:v>
                </c:pt>
                <c:pt idx="58">
                  <c:v>20.88529681035</c:v>
                </c:pt>
                <c:pt idx="59">
                  <c:v>20.868276150734</c:v>
                </c:pt>
              </c:numCache>
            </c:numRef>
          </c:val>
        </c:ser>
        <c:ser>
          <c:idx val="1"/>
          <c:order val="1"/>
          <c:tx>
            <c:v>Municipal deficit</c:v>
          </c:tx>
          <c:spPr>
            <a:solidFill xmlns:a="http://schemas.openxmlformats.org/drawingml/2006/main">
              <a:srgbClr val="168CBB"/>
            </a:solidFill>
            <a:ln xmlns:a="http://schemas.openxmlformats.org/drawingml/2006/main" w="28575">
              <a:solidFill>
                <a:srgbClr val="168CBB"/>
              </a:solidFill>
            </a:ln>
          </c:spPr>
          <c:marker>
            <c:symbol val="none"/>
          </c:marker>
          <c:cat>
            <c:numRef>
              <c:f>'Chart Data'!$C$2:$C$61</c:f>
              <c:numCache>
                <c:formatCode>General</c:formatCode>
                <c:ptCount val="6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</c:numCache>
            </c:numRef>
          </c:cat>
          <c:val>
            <c:numRef>
              <c:f>'Chart Data'!$D$2:$D$61</c:f>
              <c:numCache>
                <c:formatCode>General</c:formatCode>
                <c:ptCount val="6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5.9719159504241</c:v>
                </c:pt>
                <c:pt idx="32">
                  <c:v>30.53275866493</c:v>
                </c:pt>
                <c:pt idx="33">
                  <c:v>35.11046549282</c:v>
                </c:pt>
                <c:pt idx="34">
                  <c:v>5.0400373968959</c:v>
                </c:pt>
                <c:pt idx="35">
                  <c:v>10.094183441649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</c:numCache>
            </c:numRef>
          </c:val>
        </c:ser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57087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  <c:max val="1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CE2E9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57087"/>
                </a:solidFill>
              </a:defRPr>
            </a:pPr>
          </a:p>
        </c:txPr>
        <c:crossAx val="48650112"/>
        <c:crossBetween val="between"/>
        <c:majorUnit val="25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00">
              <a:solidFill>
                <a:srgbClr val="18233E"/>
              </a:solidFill>
            </a:defRPr>
          </a:pPr>
        </a:p>
      </c:txPr>
    </c:legend>
    <c:plotVisOnly val="1"/>
  </c:chart>
  <c:spPr>
    <a:solidFill xmlns:a="http://schemas.openxmlformats.org/drawingml/2006/main">
      <a:srgbClr val="F4F6F9"/>
    </a:solidFill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P3 Reserve flow</c:v>
          </c:tx>
          <c:spPr>
            <a:solidFill xmlns:a="http://schemas.openxmlformats.org/drawingml/2006/main">
              <a:srgbClr val="7ED2E8"/>
            </a:solidFill>
          </c:spPr>
          <c:invertIfNegative val="0"/>
          <c:cat>
            <c:strRef>
              <c:f>'Chart Data'!$A$2:$A$3</c:f>
              <c:strCache>
                <c:ptCount val="2"/>
                <c:pt idx="0">
                  <c:v>Farms</c:v>
                </c:pt>
                <c:pt idx="1">
                  <c:v>Municipality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33.0783</c:v>
                </c:pt>
                <c:pt idx="1">
                  <c:v>15.0876</c:v>
                </c:pt>
              </c:numCache>
            </c:numRef>
          </c:val>
        </c:ser>
        <c:ser>
          <c:idx val="1"/>
          <c:order val="1"/>
          <c:tx>
            <c:v>P4 Municipal protection</c:v>
          </c:tx>
          <c:spPr>
            <a:solidFill xmlns:a="http://schemas.openxmlformats.org/drawingml/2006/main">
              <a:srgbClr val="F6B11F"/>
            </a:solidFill>
          </c:spPr>
          <c:invertIfNegative val="0"/>
          <c:cat>
            <c:strRef>
              <c:f>'Chart Data'!$C$2:$C$3</c:f>
              <c:strCache>
                <c:ptCount val="2"/>
                <c:pt idx="0">
                  <c:v>Farms</c:v>
                </c:pt>
                <c:pt idx="1">
                  <c:v>Municipality</c:v>
                </c:pt>
              </c:strCache>
            </c:strRef>
          </c:cat>
          <c:val>
            <c:numRef>
              <c:f>'Chart Data'!$D$2:$D$3</c:f>
              <c:numCache>
                <c:formatCode>General</c:formatCode>
                <c:ptCount val="2"/>
                <c:pt idx="0">
                  <c:v>37.0763</c:v>
                </c:pt>
                <c:pt idx="1">
                  <c:v>3.7235</c:v>
                </c:pt>
              </c:numCache>
            </c:numRef>
          </c:val>
        </c:ser>
        <c:dLbls>
          <c:numFmt formatCode="0.00" sourceLinked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FFFFFF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8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3C486B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FFFFFF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FFFFFF"/>
                </a:solidFill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17234E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75">
              <a:solidFill>
                <a:srgbClr val="FFFFFF"/>
              </a:solidFill>
            </a:defRPr>
          </a:pPr>
        </a:p>
      </c:txPr>
    </c:legend>
    <c:plotVisOnly val="1"/>
  </c:chart>
  <c:spPr>
    <a:solidFill xmlns:a="http://schemas.openxmlformats.org/drawingml/2006/main">
      <a:srgbClr val="17234E"/>
    </a:solidFill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Farm deficit</c:v>
          </c:tx>
          <c:spPr>
            <a:solidFill xmlns:a="http://schemas.openxmlformats.org/drawingml/2006/main">
              <a:srgbClr val="A66C21"/>
            </a:solidFill>
            <a:ln xmlns:a="http://schemas.openxmlformats.org/drawingml/2006/main" w="28575">
              <a:solidFill>
                <a:srgbClr val="A66C21"/>
              </a:solidFill>
            </a:ln>
          </c:spPr>
          <c:marker>
            <c:symbol val="none"/>
          </c:marker>
          <c:cat>
            <c:numRef>
              <c:f>'Chart Data'!$A$2:$A$61</c:f>
              <c:numCache>
                <c:formatCode>General</c:formatCode>
                <c:ptCount val="6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</c:numCache>
            </c:numRef>
          </c:cat>
          <c:val>
            <c:numRef>
              <c:f>'Chart Data'!$B$2:$B$61</c:f>
              <c:numCache>
                <c:formatCode>General</c:formatCode>
                <c:ptCount val="60"/>
                <c:pt idx="0">
                  <c:v>25</c:v>
                </c:pt>
                <c:pt idx="1">
                  <c:v>20</c:v>
                </c:pt>
                <c:pt idx="2">
                  <c:v>21.052631578947</c:v>
                </c:pt>
                <c:pt idx="3">
                  <c:v>20.833333333333</c:v>
                </c:pt>
                <c:pt idx="4">
                  <c:v>20.879120879121</c:v>
                </c:pt>
                <c:pt idx="5">
                  <c:v>20.869565217391</c:v>
                </c:pt>
                <c:pt idx="6">
                  <c:v>20.871559633028</c:v>
                </c:pt>
                <c:pt idx="7">
                  <c:v>20.871143375681</c:v>
                </c:pt>
                <c:pt idx="8">
                  <c:v>25.685510419582</c:v>
                </c:pt>
                <c:pt idx="9">
                  <c:v>31.827110328205</c:v>
                </c:pt>
                <c:pt idx="10">
                  <c:v>18.516542522337</c:v>
                </c:pt>
                <c:pt idx="11">
                  <c:v>21.359630642027</c:v>
                </c:pt>
                <c:pt idx="12">
                  <c:v>20.769145532822</c:v>
                </c:pt>
                <c:pt idx="13">
                  <c:v>20.892512709309</c:v>
                </c:pt>
                <c:pt idx="14">
                  <c:v>20.86676996438</c:v>
                </c:pt>
                <c:pt idx="15">
                  <c:v>20.872143026921</c:v>
                </c:pt>
                <c:pt idx="16">
                  <c:v>20.871021613877</c:v>
                </c:pt>
                <c:pt idx="17">
                  <c:v>20.87125566686</c:v>
                </c:pt>
                <c:pt idx="18">
                  <c:v>20.871206817178</c:v>
                </c:pt>
                <c:pt idx="19">
                  <c:v>20.871217012701</c:v>
                </c:pt>
                <c:pt idx="20">
                  <c:v>39.923702946486</c:v>
                </c:pt>
                <c:pt idx="21">
                  <c:v>24.850272852923</c:v>
                </c:pt>
                <c:pt idx="22">
                  <c:v>33.163199119577</c:v>
                </c:pt>
                <c:pt idx="23">
                  <c:v>18.2197644075</c:v>
                </c:pt>
                <c:pt idx="24">
                  <c:v>88.701609535774</c:v>
                </c:pt>
                <c:pt idx="25">
                  <c:v>75.502160164183</c:v>
                </c:pt>
                <c:pt idx="26">
                  <c:v>81.834443607954</c:v>
                </c:pt>
                <c:pt idx="27">
                  <c:v>65.670029364059</c:v>
                </c:pt>
                <c:pt idx="28">
                  <c:v>67.603259382128</c:v>
                </c:pt>
                <c:pt idx="29">
                  <c:v>75.250605776956</c:v>
                </c:pt>
                <c:pt idx="30">
                  <c:v>97.106296468274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0</c:v>
                </c:pt>
                <c:pt idx="37">
                  <c:v>25</c:v>
                </c:pt>
                <c:pt idx="38">
                  <c:v>20</c:v>
                </c:pt>
                <c:pt idx="39">
                  <c:v>21.052631578947</c:v>
                </c:pt>
                <c:pt idx="40">
                  <c:v>20.833333333333</c:v>
                </c:pt>
                <c:pt idx="41">
                  <c:v>20.879120879121</c:v>
                </c:pt>
                <c:pt idx="42">
                  <c:v>20.869565217391</c:v>
                </c:pt>
                <c:pt idx="43">
                  <c:v>20.871559633028</c:v>
                </c:pt>
                <c:pt idx="44">
                  <c:v>20.871143375681</c:v>
                </c:pt>
                <c:pt idx="45">
                  <c:v>42.469635570106</c:v>
                </c:pt>
                <c:pt idx="46">
                  <c:v>16.091042930474</c:v>
                </c:pt>
                <c:pt idx="47">
                  <c:v>21.856472875763</c:v>
                </c:pt>
                <c:pt idx="48">
                  <c:v>20.665044227655</c:v>
                </c:pt>
                <c:pt idx="49">
                  <c:v>20.914222263228</c:v>
                </c:pt>
                <c:pt idx="50">
                  <c:v>20.862238148034</c:v>
                </c:pt>
                <c:pt idx="51">
                  <c:v>20.87308883858</c:v>
                </c:pt>
                <c:pt idx="52">
                  <c:v>20.870824210031</c:v>
                </c:pt>
                <c:pt idx="53">
                  <c:v>20.871296867378</c:v>
                </c:pt>
                <c:pt idx="54">
                  <c:v>20.871198218126</c:v>
                </c:pt>
                <c:pt idx="55">
                  <c:v>20.871218807428</c:v>
                </c:pt>
                <c:pt idx="56">
                  <c:v>21.194259731826</c:v>
                </c:pt>
                <c:pt idx="57">
                  <c:v>20.803734445097</c:v>
                </c:pt>
                <c:pt idx="58">
                  <c:v>20.88529681035</c:v>
                </c:pt>
                <c:pt idx="59">
                  <c:v>20.868276150734</c:v>
                </c:pt>
              </c:numCache>
            </c:numRef>
          </c:val>
        </c:ser>
        <c:ser>
          <c:idx val="1"/>
          <c:order val="1"/>
          <c:tx>
            <c:v>Municipal deficit</c:v>
          </c:tx>
          <c:spPr>
            <a:solidFill xmlns:a="http://schemas.openxmlformats.org/drawingml/2006/main">
              <a:srgbClr val="168CBB"/>
            </a:solidFill>
            <a:ln xmlns:a="http://schemas.openxmlformats.org/drawingml/2006/main" w="28575">
              <a:solidFill>
                <a:srgbClr val="168CBB"/>
              </a:solidFill>
            </a:ln>
          </c:spPr>
          <c:marker>
            <c:symbol val="none"/>
          </c:marker>
          <c:cat>
            <c:numRef>
              <c:f>'Chart Data'!$C$2:$C$61</c:f>
              <c:numCache>
                <c:formatCode>General</c:formatCode>
                <c:ptCount val="6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</c:numCache>
            </c:numRef>
          </c:cat>
          <c:val>
            <c:numRef>
              <c:f>'Chart Data'!$D$2:$D$61</c:f>
              <c:numCache>
                <c:formatCode>General</c:formatCode>
                <c:ptCount val="6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5.9719159504241</c:v>
                </c:pt>
                <c:pt idx="32">
                  <c:v>30.53275866493</c:v>
                </c:pt>
                <c:pt idx="33">
                  <c:v>35.11046549282</c:v>
                </c:pt>
                <c:pt idx="34">
                  <c:v>5.0400373968959</c:v>
                </c:pt>
                <c:pt idx="35">
                  <c:v>10.094183441649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</c:numCache>
            </c:numRef>
          </c:val>
        </c:ser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57087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  <c:max val="1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CE2E9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57087"/>
                </a:solidFill>
              </a:defRPr>
            </a:pPr>
          </a:p>
        </c:txPr>
        <c:crossAx val="48650112"/>
        <c:crossBetween val="between"/>
        <c:majorUnit val="25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00">
              <a:solidFill>
                <a:srgbClr val="18233E"/>
              </a:solidFill>
            </a:defRPr>
          </a:pPr>
        </a:p>
      </c:txPr>
    </c:legend>
    <c:plotVisOnly val="1"/>
  </c:chart>
  <c:spPr>
    <a:solidFill xmlns:a="http://schemas.openxmlformats.org/drawingml/2006/main">
      <a:srgbClr val="F4F6F9"/>
    </a:solidFill>
  </c:spPr>
  <c:externalData r:id="rIdChartSnapshot1">
    <c:autoUpdate val="0"/>
  </c:externalData>
</c:chartSpace>
</file>

<file path=ppt/slides/charts/chart4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Farm deficit</c:v>
          </c:tx>
          <c:spPr>
            <a:solidFill xmlns:a="http://schemas.openxmlformats.org/drawingml/2006/main">
              <a:srgbClr val="A66C21"/>
            </a:solidFill>
            <a:ln xmlns:a="http://schemas.openxmlformats.org/drawingml/2006/main" w="28575">
              <a:solidFill>
                <a:srgbClr val="A66C21"/>
              </a:solidFill>
            </a:ln>
          </c:spPr>
          <c:marker>
            <c:symbol val="none"/>
          </c:marker>
          <c:cat>
            <c:numRef>
              <c:f>'Chart Data'!$A$2:$A$61</c:f>
              <c:numCache>
                <c:formatCode>General</c:formatCode>
                <c:ptCount val="6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</c:numCache>
            </c:numRef>
          </c:cat>
          <c:val>
            <c:numRef>
              <c:f>'Chart Data'!$B$2:$B$61</c:f>
              <c:numCache>
                <c:formatCode>General</c:formatCode>
                <c:ptCount val="60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  <c:pt idx="6">
                  <c:v>25</c:v>
                </c:pt>
                <c:pt idx="7">
                  <c:v>25</c:v>
                </c:pt>
                <c:pt idx="8">
                  <c:v>29.563081336891</c:v>
                </c:pt>
                <c:pt idx="9">
                  <c:v>36.204748998199</c:v>
                </c:pt>
                <c:pt idx="10">
                  <c:v>25</c:v>
                </c:pt>
                <c:pt idx="11">
                  <c:v>25</c:v>
                </c:pt>
                <c:pt idx="12">
                  <c:v>25</c:v>
                </c:pt>
                <c:pt idx="13">
                  <c:v>25</c:v>
                </c:pt>
                <c:pt idx="14">
                  <c:v>25</c:v>
                </c:pt>
                <c:pt idx="15">
                  <c:v>25</c:v>
                </c:pt>
                <c:pt idx="16">
                  <c:v>25</c:v>
                </c:pt>
                <c:pt idx="17">
                  <c:v>25</c:v>
                </c:pt>
                <c:pt idx="18">
                  <c:v>25</c:v>
                </c:pt>
                <c:pt idx="19">
                  <c:v>25</c:v>
                </c:pt>
                <c:pt idx="20">
                  <c:v>43.058366529295</c:v>
                </c:pt>
                <c:pt idx="21">
                  <c:v>32.350911310747</c:v>
                </c:pt>
                <c:pt idx="22">
                  <c:v>37.315480965815</c:v>
                </c:pt>
                <c:pt idx="23">
                  <c:v>25</c:v>
                </c:pt>
                <c:pt idx="24">
                  <c:v>89.216244566879</c:v>
                </c:pt>
                <c:pt idx="25">
                  <c:v>80.93465472315</c:v>
                </c:pt>
                <c:pt idx="26">
                  <c:v>85.263290478414</c:v>
                </c:pt>
                <c:pt idx="27">
                  <c:v>72.693464479233</c:v>
                </c:pt>
                <c:pt idx="28">
                  <c:v>72.921996651317</c:v>
                </c:pt>
                <c:pt idx="29">
                  <c:v>79.433455069983</c:v>
                </c:pt>
                <c:pt idx="30">
                  <c:v>97.650678827527</c:v>
                </c:pt>
                <c:pt idx="31">
                  <c:v>100</c:v>
                </c:pt>
                <c:pt idx="32">
                  <c:v>100</c:v>
                </c:pt>
                <c:pt idx="33">
                  <c:v>100</c:v>
                </c:pt>
                <c:pt idx="34">
                  <c:v>100</c:v>
                </c:pt>
                <c:pt idx="35">
                  <c:v>100</c:v>
                </c:pt>
                <c:pt idx="36">
                  <c:v>25</c:v>
                </c:pt>
                <c:pt idx="37">
                  <c:v>25</c:v>
                </c:pt>
                <c:pt idx="38">
                  <c:v>25</c:v>
                </c:pt>
                <c:pt idx="39">
                  <c:v>25</c:v>
                </c:pt>
                <c:pt idx="40">
                  <c:v>25</c:v>
                </c:pt>
                <c:pt idx="41">
                  <c:v>25</c:v>
                </c:pt>
                <c:pt idx="42">
                  <c:v>25</c:v>
                </c:pt>
                <c:pt idx="43">
                  <c:v>25</c:v>
                </c:pt>
                <c:pt idx="44">
                  <c:v>25</c:v>
                </c:pt>
                <c:pt idx="45">
                  <c:v>45.471446781285</c:v>
                </c:pt>
                <c:pt idx="46">
                  <c:v>25</c:v>
                </c:pt>
                <c:pt idx="47">
                  <c:v>25</c:v>
                </c:pt>
                <c:pt idx="48">
                  <c:v>25</c:v>
                </c:pt>
                <c:pt idx="49">
                  <c:v>25</c:v>
                </c:pt>
                <c:pt idx="50">
                  <c:v>25</c:v>
                </c:pt>
                <c:pt idx="51">
                  <c:v>25</c:v>
                </c:pt>
                <c:pt idx="52">
                  <c:v>25</c:v>
                </c:pt>
                <c:pt idx="53">
                  <c:v>25</c:v>
                </c:pt>
                <c:pt idx="54">
                  <c:v>25</c:v>
                </c:pt>
                <c:pt idx="55">
                  <c:v>25</c:v>
                </c:pt>
                <c:pt idx="56">
                  <c:v>25.306189352872</c:v>
                </c:pt>
                <c:pt idx="57">
                  <c:v>25</c:v>
                </c:pt>
                <c:pt idx="58">
                  <c:v>25</c:v>
                </c:pt>
                <c:pt idx="59">
                  <c:v>25</c:v>
                </c:pt>
              </c:numCache>
            </c:numRef>
          </c:val>
        </c:ser>
        <c:ser>
          <c:idx val="1"/>
          <c:order val="1"/>
          <c:tx>
            <c:v>Municipal deficit</c:v>
          </c:tx>
          <c:spPr>
            <a:solidFill xmlns:a="http://schemas.openxmlformats.org/drawingml/2006/main">
              <a:srgbClr val="168CBB"/>
            </a:solidFill>
            <a:ln xmlns:a="http://schemas.openxmlformats.org/drawingml/2006/main" w="28575">
              <a:solidFill>
                <a:srgbClr val="168CBB"/>
              </a:solidFill>
            </a:ln>
          </c:spPr>
          <c:marker>
            <c:symbol val="none"/>
          </c:marker>
          <c:cat>
            <c:numRef>
              <c:f>'Chart Data'!$C$2:$C$61</c:f>
              <c:numCache>
                <c:formatCode>General</c:formatCode>
                <c:ptCount val="6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  <c:pt idx="48">
                  <c:v>49</c:v>
                </c:pt>
                <c:pt idx="49">
                  <c:v>50</c:v>
                </c:pt>
                <c:pt idx="50">
                  <c:v>51</c:v>
                </c:pt>
                <c:pt idx="51">
                  <c:v>52</c:v>
                </c:pt>
                <c:pt idx="52">
                  <c:v>53</c:v>
                </c:pt>
                <c:pt idx="53">
                  <c:v>54</c:v>
                </c:pt>
                <c:pt idx="54">
                  <c:v>55</c:v>
                </c:pt>
                <c:pt idx="55">
                  <c:v>56</c:v>
                </c:pt>
                <c:pt idx="56">
                  <c:v>57</c:v>
                </c:pt>
                <c:pt idx="57">
                  <c:v>58</c:v>
                </c:pt>
                <c:pt idx="58">
                  <c:v>59</c:v>
                </c:pt>
                <c:pt idx="59">
                  <c:v>60</c:v>
                </c:pt>
              </c:numCache>
            </c:numRef>
          </c:cat>
          <c:val>
            <c:numRef>
              <c:f>'Chart Data'!$D$2:$D$61</c:f>
              <c:numCache>
                <c:formatCode>General</c:formatCode>
                <c:ptCount val="6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5.9719159504241</c:v>
                </c:pt>
                <c:pt idx="32">
                  <c:v>30.53275866493</c:v>
                </c:pt>
                <c:pt idx="33">
                  <c:v>35.11046549282</c:v>
                </c:pt>
                <c:pt idx="34">
                  <c:v>5.0400373968959</c:v>
                </c:pt>
                <c:pt idx="35">
                  <c:v>10.094183441649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</c:numCache>
            </c:numRef>
          </c:val>
        </c:ser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657087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  <c:max val="1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CE2E9"/>
              </a:solidFill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57087"/>
                </a:solidFill>
              </a:defRPr>
            </a:pPr>
          </a:p>
        </c:txPr>
        <c:crossAx val="48650112"/>
        <c:crossBetween val="between"/>
        <c:majorUnit val="25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00">
              <a:solidFill>
                <a:srgbClr val="18233E"/>
              </a:solidFill>
            </a:defRPr>
          </a:pPr>
        </a:p>
      </c:txPr>
    </c:legend>
    <c:plotVisOnly val="1"/>
  </c:chart>
  <c:spPr>
    <a:solidFill xmlns:a="http://schemas.openxmlformats.org/drawingml/2006/main">
      <a:srgbClr val="F4F6F9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3C8B1BAC-B76E-4DDF-B18C-FC0C1EE83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6A463A-4279-42A5-A38E-62B9F3D70D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5742d656914ff7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39553C-6DC0-4A5D-A213-6E12CB0C49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14a35742dd4397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03960A-55CB-4B11-922F-832F245573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46d1ea3b96410b"/>
          <a:stretch xmlns:a="http://schemas.openxmlformats.org/drawingml/2006/main"/>
        </p:blipFill>
        <p:spPr>
          <a:xfrm xmlns:a="http://schemas.openxmlformats.org/drawingml/2006/main">
            <a:off x="5334000" y="76228"/>
            <a:ext cx="8382000" cy="1213430"/>
          </a:xfrm>
          <a:prstGeom xmlns:a="http://schemas.openxmlformats.org/drawingml/2006/main" prst="rect">
            <a:avLst/>
          </a:prstGeom>
        </p:spPr>
      </p:pic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AACA7200-FDC2-4A88-91F9-9108254A7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381125"/>
            <a:ext cx="1952625" cy="581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E9EA3ABF-3F5A-402D-AADB-C7C9EFA1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609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1_1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D018EB0F-AE10-45DE-84BC-1DCEFD382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476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1_2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136F79D9-91A8-4196-ABE1-E032E8350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019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1_3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6D6941A2-B6B6-426E-9281-4DA42B648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562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1_4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270AF1D8-8636-4AA8-AA17-EFED25DE0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105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1_5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9D14F271-8F02-4655-A111-292216657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648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1_6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47D77168-0081-4802-BD7C-B17C1710A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191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1_7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5BADE8F4-FCED-48DB-A7EE-201AB26ED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734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7105D18E-4536-4469-9A4D-AD6F8FB4D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85EF890C-9666-469D-A7EF-A5DE6272E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5E3D2CBF-FD84-4B3A-8098-2785954F4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1_8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EE35FE41-3890-4B3E-98C5-3CEFD9662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1_9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04BC0464-2DBE-4A32-865F-B7060B879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1 / 7">
            <a:extLst xmlns:a="http://schemas.openxmlformats.org/drawingml/2006/main">
              <a:ext uri="{FF2B5EF4-FFF2-40B4-BE49-F238E27FC236}">
                <a16:creationId xmlns:a16="http://schemas.microsoft.com/office/drawing/2014/main" id="{8B73309B-EAC2-4303-9203-FAFDA8DDF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1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9BC585-3468-4D1B-9D5C-DD2BBFD38D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ab31f83a04460c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AI-Enhanced Agent-Based&#10;Decision Support for&#10;Transboundary WEFE Resilience">
            <a:extLst xmlns:a="http://schemas.openxmlformats.org/drawingml/2006/main">
              <a:ext uri="{FF2B5EF4-FFF2-40B4-BE49-F238E27FC236}">
                <a16:creationId xmlns:a16="http://schemas.microsoft.com/office/drawing/2014/main" id="{CECC1F9E-C113-4C6C-BDCE-3994C6869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133600"/>
            <a:ext cx="9810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8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8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8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8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8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8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8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8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8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8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8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AI-Enhanced Agent-Based</a:t>
            </a:r>
          </a:p>
          <a:p xmlns:a="http://schemas.openxmlformats.org/drawingml/2006/main">
            <a:pPr>
              <a:defRPr sz="38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Decision Support for</a:t>
            </a:r>
          </a:p>
          <a:p xmlns:a="http://schemas.openxmlformats.org/drawingml/2006/main">
            <a:pPr>
              <a:defRPr sz="38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Transboundary WEFE Resilience</a:t>
            </a:r>
          </a:p>
        </p:txBody>
      </p:sp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710798-7A90-4A0B-814C-AB5E807183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823816c19e47b8"/>
          <a:stretch xmlns:a="http://schemas.openxmlformats.org/drawingml/2006/main"/>
        </p:blipFill>
        <p:spPr>
          <a:xfrm xmlns:a="http://schemas.openxmlformats.org/drawingml/2006/main">
            <a:off x="11715750" y="2670667"/>
            <a:ext cx="3048000" cy="2154841"/>
          </a:xfrm>
          <a:prstGeom xmlns:a="http://schemas.openxmlformats.org/drawingml/2006/main" prst="rect">
            <a:avLst/>
          </a:prstGeom>
        </p:spPr>
      </p:pic>
      <p:sp>
        <p:nvSpPr>
          <p:cNvPr id="24" name="An interactive decision experiment">
            <a:extLst xmlns:a="http://schemas.openxmlformats.org/drawingml/2006/main">
              <a:ext uri="{FF2B5EF4-FFF2-40B4-BE49-F238E27FC236}">
                <a16:creationId xmlns:a16="http://schemas.microsoft.com/office/drawing/2014/main" id="{0F89DBC6-E9B1-475F-89B9-0E715AAA9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4386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D2758"/>
                </a:solidFill>
                <a:latin typeface="Arial"/>
                <a:ea typeface="Arial"/>
                <a:cs typeface="Arial"/>
              </a:rPr>
              <a:t>An interactive decision experiment</a:t>
            </a:r>
          </a:p>
        </p:txBody>
      </p:sp>
      <p:sp>
        <p:nvSpPr>
          <p:cNvPr id="25" name="Attlee M. GAMUNDANI&#10;Fungai BHUNU SHAVA and Simon MUCHINENYIKA">
            <a:extLst xmlns:a="http://schemas.openxmlformats.org/drawingml/2006/main">
              <a:ext uri="{FF2B5EF4-FFF2-40B4-BE49-F238E27FC236}">
                <a16:creationId xmlns:a16="http://schemas.microsoft.com/office/drawing/2014/main" id="{28B70371-CFC0-4A2C-BEE6-BF4F09104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305425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8233E"/>
                </a:solidFill>
                <a:latin typeface="Arial"/>
                <a:ea typeface="Arial"/>
                <a:cs typeface="Arial"/>
              </a:rPr>
              <a:t>Attlee M. GAMUNDANI</a:t>
            </a:r>
          </a:p>
          <a:p xmlns:a="http://schemas.openxmlformats.org/drawingml/2006/main">
            <a:pPr>
              <a:defRPr sz="21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8233E"/>
                </a:solidFill>
                <a:latin typeface="Arial"/>
                <a:ea typeface="Arial"/>
                <a:cs typeface="Arial"/>
              </a:rPr>
              <a:t>Fungai BHUNU SHAVA and Simon MUCHINENYIKA</a:t>
            </a:r>
          </a:p>
        </p:txBody>
      </p:sp>
      <p:sp>
        <p:nvSpPr>
          <p:cNvPr id="26" name="27th WaterNet / WARFSA / GWPSA Symposium&#10;Arusha, Tanzania   28–30 October 2026">
            <a:extLst xmlns:a="http://schemas.openxmlformats.org/drawingml/2006/main">
              <a:ext uri="{FF2B5EF4-FFF2-40B4-BE49-F238E27FC236}">
                <a16:creationId xmlns:a16="http://schemas.microsoft.com/office/drawing/2014/main" id="{5EB17D21-99ED-4160-86E7-A87E81F6D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391275"/>
            <a:ext cx="11430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27th WaterNet / WARFSA / GWPSA Symposium</a:t>
            </a:r>
          </a:p>
          <a:p xmlns:a="http://schemas.openxmlformats.org/drawingml/2006/main">
            <a:pPr>
              <a:defRPr sz="18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Arusha, Tanzania   28–30 October 2026</a:t>
            </a:r>
          </a:p>
        </p:txBody>
      </p:sp>
    </p:spTree>
    <p:extLst>
      <p:ext uri="{BB962C8B-B14F-4D97-AF65-F5344CB8AC3E}">
        <p14:creationId xmlns:p14="http://schemas.microsoft.com/office/powerpoint/2010/main" val="637714048"/>
      </p:ext>
    </p:extLst>
  </p:cSld>
  <p:transition advClick="0"/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0E19852A-2F08-43BD-9174-4E07978C0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79E9D9-EF7A-46F5-91BD-D59D6D8D85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a631e54dd94cc2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68CB85-11CE-4DDF-AA66-3A1157C4EB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465e5386db4676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sp>
        <p:nvSpPr>
          <p:cNvPr id="5" name="SMART WEFE&#10;INNOVATION MODEL">
            <a:extLst xmlns:a="http://schemas.openxmlformats.org/drawingml/2006/main">
              <a:ext uri="{FF2B5EF4-FFF2-40B4-BE49-F238E27FC236}">
                <a16:creationId xmlns:a16="http://schemas.microsoft.com/office/drawing/2014/main" id="{FB8F9896-94F4-4DF3-8AF6-2135BAF7A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6670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SMART WEFE</a:t>
            </a:r>
          </a:p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INNOVATION MODEL</a:t>
            </a:r>
          </a:p>
        </p:txBody>
      </p:sp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1146BBEF-B904-494C-84A5-728DAA6F6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00125"/>
            <a:ext cx="1952625" cy="619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03E24F1F-9976-4AD2-9FC9-4CDF153D7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228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2_10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3E5A6F3C-2102-4917-99EB-53D3F2E5C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095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2_11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E43FD9D4-5A3C-4285-8EE6-85E8B93E5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38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2_12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F84CBCEB-EBEC-40C7-BD36-0EE12DFA9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181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2_13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6A551A0A-C257-4F8D-95BE-325829B6E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724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2_14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A3F532CA-7B29-43AB-BE65-D656028F4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267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2_15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0A142584-DD53-4301-91AC-536DB0328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810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2_16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0FFDA978-2E9D-4800-9C44-7C4145FBA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53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F3C58118-6D43-487A-9BB9-9157B6CF4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123F04C0-F221-4E9A-ABDE-6B4072520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8DB9617B-1892-4F45-BD08-897A34B90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2_17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96B69D4C-346B-4ED9-9178-166D1C09F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2_18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86969518-E9CD-4137-A7F8-EC541E58D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2 / 7">
            <a:extLst xmlns:a="http://schemas.openxmlformats.org/drawingml/2006/main">
              <a:ext uri="{FF2B5EF4-FFF2-40B4-BE49-F238E27FC236}">
                <a16:creationId xmlns:a16="http://schemas.microsoft.com/office/drawing/2014/main" id="{ED93684E-9F8C-42DC-A388-3A797A242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2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5762EB-D26D-47EB-894D-7874FEC3AB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6fdaf5c7cd4dfa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The monthly decision mechanism">
            <a:extLst xmlns:a="http://schemas.openxmlformats.org/drawingml/2006/main">
              <a:ext uri="{FF2B5EF4-FFF2-40B4-BE49-F238E27FC236}">
                <a16:creationId xmlns:a16="http://schemas.microsoft.com/office/drawing/2014/main" id="{C67644C4-5104-4540-BE22-54492055F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266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The monthly decision mechanism</a:t>
            </a:r>
          </a:p>
        </p:txBody>
      </p:sp>
      <p:sp>
        <p:nvSpPr>
          <p:cNvPr id="23" name="Actor response changes planned demand. The policy allocates limited water and pu">
            <a:extLst xmlns:a="http://schemas.openxmlformats.org/drawingml/2006/main">
              <a:ext uri="{FF2B5EF4-FFF2-40B4-BE49-F238E27FC236}">
                <a16:creationId xmlns:a16="http://schemas.microsoft.com/office/drawing/2014/main" id="{005B2BAD-6B46-450B-94FB-7627F0861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981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Actor response changes planned demand. The policy allocates limited water and pumping energy.</a:t>
            </a:r>
          </a:p>
        </p:txBody>
      </p:sp>
      <p:sp>
        <p:nvSpPr>
          <p:cNvPr id="24" name="01">
            <a:extLst xmlns:a="http://schemas.openxmlformats.org/drawingml/2006/main">
              <a:ext uri="{FF2B5EF4-FFF2-40B4-BE49-F238E27FC236}">
                <a16:creationId xmlns:a16="http://schemas.microsoft.com/office/drawing/2014/main" id="{76F5018D-A6EF-497A-8A3B-E3641DDE9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5717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68CB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25" name="Read inflow and available energy">
            <a:extLst xmlns:a="http://schemas.openxmlformats.org/drawingml/2006/main">
              <a:ext uri="{FF2B5EF4-FFF2-40B4-BE49-F238E27FC236}">
                <a16:creationId xmlns:a16="http://schemas.microsoft.com/office/drawing/2014/main" id="{93F02DF6-7261-4A30-91FF-FA0411B99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571750"/>
            <a:ext cx="11430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Read inflow and available energy</a:t>
            </a:r>
          </a:p>
        </p:txBody>
      </p:sp>
      <p:sp>
        <p:nvSpPr>
          <p:cNvPr id="26" name="02">
            <a:extLst xmlns:a="http://schemas.openxmlformats.org/drawingml/2006/main">
              <a:ext uri="{FF2B5EF4-FFF2-40B4-BE49-F238E27FC236}">
                <a16:creationId xmlns:a16="http://schemas.microsoft.com/office/drawing/2014/main" id="{4EC32599-145C-4F06-B82C-AA32A7C95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3718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68CB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27" name="Update farm demand using previous shortage">
            <a:extLst xmlns:a="http://schemas.openxmlformats.org/drawingml/2006/main">
              <a:ext uri="{FF2B5EF4-FFF2-40B4-BE49-F238E27FC236}">
                <a16:creationId xmlns:a16="http://schemas.microsoft.com/office/drawing/2014/main" id="{356712DB-50E8-4444-AC5E-9B12A9ACF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371850"/>
            <a:ext cx="11430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Update farm demand using previous shortage</a:t>
            </a:r>
          </a:p>
        </p:txBody>
      </p:sp>
      <p:sp>
        <p:nvSpPr>
          <p:cNvPr id="28" name="03">
            <a:extLst xmlns:a="http://schemas.openxmlformats.org/drawingml/2006/main">
              <a:ext uri="{FF2B5EF4-FFF2-40B4-BE49-F238E27FC236}">
                <a16:creationId xmlns:a16="http://schemas.microsoft.com/office/drawing/2014/main" id="{44C07D3A-D57D-42BE-975F-632030676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1719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68CB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29" name="Apply a policy within the resource constraints">
            <a:extLst xmlns:a="http://schemas.openxmlformats.org/drawingml/2006/main">
              <a:ext uri="{FF2B5EF4-FFF2-40B4-BE49-F238E27FC236}">
                <a16:creationId xmlns:a16="http://schemas.microsoft.com/office/drawing/2014/main" id="{A4D9C91B-5553-43BC-B9FD-EDA919C92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4171950"/>
            <a:ext cx="11430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Apply a policy within the resource constraints</a:t>
            </a:r>
          </a:p>
        </p:txBody>
      </p:sp>
      <p:sp>
        <p:nvSpPr>
          <p:cNvPr id="30" name="04">
            <a:extLst xmlns:a="http://schemas.openxmlformats.org/drawingml/2006/main">
              <a:ext uri="{FF2B5EF4-FFF2-40B4-BE49-F238E27FC236}">
                <a16:creationId xmlns:a16="http://schemas.microsoft.com/office/drawing/2014/main" id="{2FF5DC29-D858-423F-995C-0B73DC6A4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9720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68CB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68CB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1" name="Record sector deliveries and residual flow">
            <a:extLst xmlns:a="http://schemas.openxmlformats.org/drawingml/2006/main">
              <a:ext uri="{FF2B5EF4-FFF2-40B4-BE49-F238E27FC236}">
                <a16:creationId xmlns:a16="http://schemas.microsoft.com/office/drawing/2014/main" id="{B15FA2E9-6E1E-479A-B8F3-2F9C5BDA3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4972050"/>
            <a:ext cx="11430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Record sector deliveries and residual flow</a:t>
            </a:r>
          </a:p>
        </p:txBody>
      </p:sp>
      <p:sp>
        <p:nvSpPr>
          <p:cNvPr id="32" name="Q = total deliveries + residual flow">
            <a:extLst xmlns:a="http://schemas.openxmlformats.org/drawingml/2006/main">
              <a:ext uri="{FF2B5EF4-FFF2-40B4-BE49-F238E27FC236}">
                <a16:creationId xmlns:a16="http://schemas.microsoft.com/office/drawing/2014/main" id="{D89337DD-0912-43D8-8989-322F36080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000750"/>
            <a:ext cx="1190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32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8233E"/>
                </a:solidFill>
                <a:latin typeface="Arial"/>
                <a:ea typeface="Arial"/>
                <a:cs typeface="Arial"/>
              </a:rPr>
              <a:t>Q = total deliveries + residual flow</a:t>
            </a:r>
          </a:p>
        </p:txBody>
      </p:sp>
      <p:sp>
        <p:nvSpPr>
          <p:cNvPr id="33" name="Next farm demand = baseline × (1 − α × previous deficit)">
            <a:extLst xmlns:a="http://schemas.openxmlformats.org/drawingml/2006/main">
              <a:ext uri="{FF2B5EF4-FFF2-40B4-BE49-F238E27FC236}">
                <a16:creationId xmlns:a16="http://schemas.microsoft.com/office/drawing/2014/main" id="{F047DB43-47D2-4EBF-BFD6-90815F3F7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619875"/>
            <a:ext cx="1238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Next farm demand = baseline × (1 − α × previous deficit)</a:t>
            </a:r>
          </a:p>
        </p:txBody>
      </p:sp>
    </p:spTree>
    <p:extLst>
      <p:ext uri="{BB962C8B-B14F-4D97-AF65-F5344CB8AC3E}">
        <p14:creationId xmlns:p14="http://schemas.microsoft.com/office/powerpoint/2010/main" val="1923026104"/>
      </p:ext>
    </p:extLst>
  </p:cSld>
  <p:transition advClick="0"/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72D05C7E-58D8-4E2B-8B4D-03E4B6AC6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845417-A166-4854-A073-81578CE791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067991a6794067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D9EF4E-FEBC-4BA6-A3A4-8A359B106F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5f0e9bf3a44c07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sp>
        <p:nvSpPr>
          <p:cNvPr id="5" name="SMART WEFE&#10;INNOVATION MODEL">
            <a:extLst xmlns:a="http://schemas.openxmlformats.org/drawingml/2006/main">
              <a:ext uri="{FF2B5EF4-FFF2-40B4-BE49-F238E27FC236}">
                <a16:creationId xmlns:a16="http://schemas.microsoft.com/office/drawing/2014/main" id="{D9BB4B60-21DD-46C7-88CD-E8D1CF74C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6670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SMART WEFE</a:t>
            </a:r>
          </a:p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INNOVATION MODEL</a:t>
            </a:r>
          </a:p>
        </p:txBody>
      </p:sp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EA508660-069B-4F64-9E88-FFAC1D928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00125"/>
            <a:ext cx="1952625" cy="619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2B3DF48B-2398-4D5C-8E17-26FD0DB9C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228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3_19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DF18141D-D506-4E22-AD32-F922D456B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095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3_20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38AC5F93-E90F-4F53-96B6-3C58E9C38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38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3_21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2659D6B0-47CC-4C43-8A0F-05E7FE16B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181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3_22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4108DC78-F541-4F64-97C2-AB533CAB8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724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3_23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1D553E7F-E297-4122-8F07-801D64E2A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267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3_24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7357C717-B49D-4FCC-8172-BB149BB7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810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3_25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2394667B-2D4B-4DE0-A9E2-867185D9E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53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EA9394F1-BB9B-4FE2-8951-6F2093641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0D72445D-B662-4614-977F-A6B9A757D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B4C20F2B-50DB-4DD2-9302-4015D4F98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3_26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AB88DC86-8420-45A5-9D25-960B595D6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3_27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529C62CC-5DA0-4CEF-8702-D9CAD820D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3 / 7">
            <a:extLst xmlns:a="http://schemas.openxmlformats.org/drawingml/2006/main">
              <a:ext uri="{FF2B5EF4-FFF2-40B4-BE49-F238E27FC236}">
                <a16:creationId xmlns:a16="http://schemas.microsoft.com/office/drawing/2014/main" id="{25EEEEAE-5E43-477E-8457-DA6012322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ACDF8F-25D5-4E25-990F-0E3FDC6CBF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334f6b4169435d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Where does the shortage go?">
            <a:extLst xmlns:a="http://schemas.openxmlformats.org/drawingml/2006/main">
              <a:ext uri="{FF2B5EF4-FFF2-40B4-BE49-F238E27FC236}">
                <a16:creationId xmlns:a16="http://schemas.microsoft.com/office/drawing/2014/main" id="{59C5D8E7-11D4-4739-A241-4C4E92B31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266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Where does the shortage go?</a:t>
            </a:r>
          </a:p>
        </p:txBody>
      </p:sp>
      <p:sp>
        <p:nvSpPr>
          <p:cNvPr id="23" name="Prepared allocation scenarios with identical demands and explicit resource const">
            <a:extLst xmlns:a="http://schemas.openxmlformats.org/drawingml/2006/main">
              <a:ext uri="{FF2B5EF4-FFF2-40B4-BE49-F238E27FC236}">
                <a16:creationId xmlns:a16="http://schemas.microsoft.com/office/drawing/2014/main" id="{7C958419-55BF-4425-A40A-A3FD3EA7F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981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Prepared allocation scenarios with identical demands and explicit resource constraints</a:t>
            </a:r>
          </a:p>
        </p:txBody>
      </p:sp>
      <p:sp>
        <p:nvSpPr>
          <p:cNvPr id="24" name="Scenario choices">
            <a:extLst xmlns:a="http://schemas.openxmlformats.org/drawingml/2006/main">
              <a:ext uri="{FF2B5EF4-FFF2-40B4-BE49-F238E27FC236}">
                <a16:creationId xmlns:a16="http://schemas.microsoft.com/office/drawing/2014/main" id="{FF3A212B-8598-4161-8E8D-C1E862BC6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81250"/>
            <a:ext cx="2905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Scenario choices</a:t>
            </a:r>
          </a:p>
        </p:txBody>
      </p:sp>
      <p:sp>
        <p:nvSpPr>
          <p:cNvPr id="25" name="jump_3_28">
            <ns18:hlinkClick xmlns:ns18="http://schemas.openxmlformats.org/drawingml/2006/main" xmlns:ns19="http://schemas.openxmlformats.org/officeDocument/2006/relationships" ns19:id="swimJump10" action="ppaction://hlinksldjump" tooltip="Worked P3"/>
            <a:extLst xmlns:a="http://schemas.openxmlformats.org/drawingml/2006/main">
              <a:ext uri="{FF2B5EF4-FFF2-40B4-BE49-F238E27FC236}">
                <a16:creationId xmlns:a16="http://schemas.microsoft.com/office/drawing/2014/main" id="{A1EC127B-9E3D-4C06-B2F2-B030257E5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90512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Worked P3</a:t>
            </a:r>
          </a:p>
        </p:txBody>
      </p:sp>
      <p:sp>
        <p:nvSpPr>
          <p:cNvPr id="26" name="jump_3_29">
            <ns20:hlinkClick xmlns:ns20="http://schemas.openxmlformats.org/drawingml/2006/main" xmlns:ns21="http://schemas.openxmlformats.org/officeDocument/2006/relationships" ns21:id="swimJump11" action="ppaction://hlinksldjump" tooltip="Worked P4"/>
            <a:extLst xmlns:a="http://schemas.openxmlformats.org/drawingml/2006/main">
              <a:ext uri="{FF2B5EF4-FFF2-40B4-BE49-F238E27FC236}">
                <a16:creationId xmlns:a16="http://schemas.microsoft.com/office/drawing/2014/main" id="{47AE5CB7-F893-48E1-AC27-A90D69ADD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42900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Worked P4</a:t>
            </a:r>
          </a:p>
        </p:txBody>
      </p:sp>
      <p:sp>
        <p:nvSpPr>
          <p:cNvPr id="27" name="jump_3_30">
            <ns22:hlinkClick xmlns:ns22="http://schemas.openxmlformats.org/drawingml/2006/main" xmlns:ns23="http://schemas.openxmlformats.org/officeDocument/2006/relationships" ns23:id="swimJump12" action="ppaction://hlinksldjump" tooltip="Low energy"/>
            <a:extLst xmlns:a="http://schemas.openxmlformats.org/drawingml/2006/main">
              <a:ext uri="{FF2B5EF4-FFF2-40B4-BE49-F238E27FC236}">
                <a16:creationId xmlns:a16="http://schemas.microsoft.com/office/drawing/2014/main" id="{C0E613B5-32E2-432F-829B-3CD0055CB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95287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Low energy</a:t>
            </a:r>
          </a:p>
        </p:txBody>
      </p:sp>
      <p:sp>
        <p:nvSpPr>
          <p:cNvPr id="28" name="jump_3_31">
            <ns24:hlinkClick xmlns:ns24="http://schemas.openxmlformats.org/drawingml/2006/main" xmlns:ns25="http://schemas.openxmlformats.org/officeDocument/2006/relationships" ns25:id="swimJump13" action="ppaction://hlinksldjump" tooltip="Severe scarcity"/>
            <a:extLst xmlns:a="http://schemas.openxmlformats.org/drawingml/2006/main">
              <a:ext uri="{FF2B5EF4-FFF2-40B4-BE49-F238E27FC236}">
                <a16:creationId xmlns:a16="http://schemas.microsoft.com/office/drawing/2014/main" id="{2567F5CF-1E3C-4B91-90FD-26FC2D20A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47675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Severe scarcity</a:t>
            </a:r>
          </a:p>
        </p:txBody>
      </p:sp>
      <p:sp>
        <p:nvSpPr>
          <p:cNvPr id="29" name="jump_3_32">
            <ns26:hlinkClick xmlns:ns26="http://schemas.openxmlformats.org/drawingml/2006/main" xmlns:ns27="http://schemas.openxmlformats.org/officeDocument/2006/relationships" ns27:id="swimJump14" action="ppaction://hlinksldjump" tooltip="Abundant supply"/>
            <a:extLst xmlns:a="http://schemas.openxmlformats.org/drawingml/2006/main">
              <a:ext uri="{FF2B5EF4-FFF2-40B4-BE49-F238E27FC236}">
                <a16:creationId xmlns:a16="http://schemas.microsoft.com/office/drawing/2014/main" id="{97842730-EAB0-4B39-8555-C4743BABE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00062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Abundant supply</a:t>
            </a:r>
          </a:p>
        </p:txBody>
      </p:sp>
      <p:sp>
        <p:nvSpPr>
          <p:cNvPr id="30" name="jump_3_33">
            <ns28:hlinkClick xmlns:ns28="http://schemas.openxmlformats.org/drawingml/2006/main" xmlns:ns29="http://schemas.openxmlformats.org/officeDocument/2006/relationships" ns29:id="swimJump15" action="ppaction://hlinksldjump" tooltip="P1 Priority"/>
            <a:extLst xmlns:a="http://schemas.openxmlformats.org/drawingml/2006/main">
              <a:ext uri="{FF2B5EF4-FFF2-40B4-BE49-F238E27FC236}">
                <a16:creationId xmlns:a16="http://schemas.microsoft.com/office/drawing/2014/main" id="{1B941F23-F15E-4DC4-B304-BE4AC20FE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52450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P1 Priority</a:t>
            </a:r>
          </a:p>
        </p:txBody>
      </p:sp>
      <p:sp>
        <p:nvSpPr>
          <p:cNvPr id="31" name="jump_3_34">
            <ns30:hlinkClick xmlns:ns30="http://schemas.openxmlformats.org/drawingml/2006/main" xmlns:ns31="http://schemas.openxmlformats.org/officeDocument/2006/relationships" ns31:id="swimJump16" action="ppaction://hlinksldjump" tooltip="P2 Proportional"/>
            <a:extLst xmlns:a="http://schemas.openxmlformats.org/drawingml/2006/main">
              <a:ext uri="{FF2B5EF4-FFF2-40B4-BE49-F238E27FC236}">
                <a16:creationId xmlns:a16="http://schemas.microsoft.com/office/drawing/2014/main" id="{8326B7F6-79A9-4105-A008-5FBB103F7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04837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P2 Proportional</a:t>
            </a:r>
          </a:p>
        </p:txBody>
      </p:sp>
      <p:sp>
        <p:nvSpPr>
          <p:cNvPr id="32" name="P3 Reserve flow">
            <a:extLst xmlns:a="http://schemas.openxmlformats.org/drawingml/2006/main">
              <a:ext uri="{FF2B5EF4-FFF2-40B4-BE49-F238E27FC236}">
                <a16:creationId xmlns:a16="http://schemas.microsoft.com/office/drawing/2014/main" id="{A66FA813-A846-4F9C-B721-58B4FC341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40030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P3 Reserve flow</a:t>
            </a:r>
          </a:p>
        </p:txBody>
      </p:sp>
      <p:sp>
        <p:nvSpPr>
          <p:cNvPr id="33" name="Inflow 65     Energy 28     Environmental target 25">
            <a:extLst xmlns:a="http://schemas.openxmlformats.org/drawingml/2006/main">
              <a:ext uri="{FF2B5EF4-FFF2-40B4-BE49-F238E27FC236}">
                <a16:creationId xmlns:a16="http://schemas.microsoft.com/office/drawing/2014/main" id="{AA457442-982C-4C08-9DE7-9A0A2C717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91465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Inflow 65     Energy 28     Environmental target 25</a:t>
            </a:r>
          </a:p>
        </p:txBody>
      </p:sp>
      <p:graphicFrame>
        <p:nvGraphicFrame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CE10651-C3E6-44A2-BCA1-A29EBD0D9F19}"/>
              </a:ext>
            </a:extLst>
          </p:cNvPr>
          <p:cNvGraphicFramePr/>
          <p:nvPr/>
        </p:nvGraphicFramePr>
        <p:xfrm>
          <a:off xmlns:a="http://schemas.openxmlformats.org/drawingml/2006/main" x="5667375" y="3524250"/>
          <a:ext xmlns:a="http://schemas.openxmlformats.org/drawingml/2006/main" cx="9048750" cy="2190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1905000"/>
                <a:gridCol w="2095500"/>
                <a:gridCol w="1905000"/>
              </a:tblGrid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Agent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Demand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Delivery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Deficit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Municipality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11.43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42.9%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1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16.07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46.4%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10.71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46.4%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5" name="Pumping energy">
            <a:extLst xmlns:a="http://schemas.openxmlformats.org/drawingml/2006/main">
              <a:ext uri="{FF2B5EF4-FFF2-40B4-BE49-F238E27FC236}">
                <a16:creationId xmlns:a16="http://schemas.microsoft.com/office/drawing/2014/main" id="{9BE284AC-C33B-4F16-9298-527A436CF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5981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Pumping energy</a:t>
            </a:r>
          </a:p>
        </p:txBody>
      </p:sp>
      <p:sp>
        <p:nvSpPr>
          <p:cNvPr id="36" name="28.00 / 28.00">
            <a:extLst xmlns:a="http://schemas.openxmlformats.org/drawingml/2006/main">
              <a:ext uri="{FF2B5EF4-FFF2-40B4-BE49-F238E27FC236}">
                <a16:creationId xmlns:a16="http://schemas.microsoft.com/office/drawing/2014/main" id="{0E1C87CC-1086-4425-AB89-CF1D54735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6324600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28.00 / 28.00</a:t>
            </a:r>
          </a:p>
        </p:txBody>
      </p:sp>
      <p:sp>
        <p:nvSpPr>
          <p:cNvPr id="37" name="Residual flow">
            <a:extLst xmlns:a="http://schemas.openxmlformats.org/drawingml/2006/main">
              <a:ext uri="{FF2B5EF4-FFF2-40B4-BE49-F238E27FC236}">
                <a16:creationId xmlns:a16="http://schemas.microsoft.com/office/drawing/2014/main" id="{6455AF87-FB3D-4AB2-A713-EA4B82E5F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981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Residual flow</a:t>
            </a:r>
          </a:p>
        </p:txBody>
      </p:sp>
      <p:sp>
        <p:nvSpPr>
          <p:cNvPr id="38" name="26.79 / 25.00 target">
            <a:extLst xmlns:a="http://schemas.openxmlformats.org/drawingml/2006/main">
              <a:ext uri="{FF2B5EF4-FFF2-40B4-BE49-F238E27FC236}">
                <a16:creationId xmlns:a16="http://schemas.microsoft.com/office/drawing/2014/main" id="{1401C20C-13AC-4E7E-8136-E7C94ABEB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26.79 / 25.00 target</a:t>
            </a:r>
          </a:p>
        </p:txBody>
      </p:sp>
      <p:sp>
        <p:nvSpPr>
          <p:cNvPr id="39" name="A change in policy changes the distribution of unmet demand.">
            <a:extLst xmlns:a="http://schemas.openxmlformats.org/drawingml/2006/main">
              <a:ext uri="{FF2B5EF4-FFF2-40B4-BE49-F238E27FC236}">
                <a16:creationId xmlns:a16="http://schemas.microsoft.com/office/drawing/2014/main" id="{26CD54C1-5273-452C-A3C9-6F1983B2A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6838950"/>
            <a:ext cx="904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33E"/>
                </a:solidFill>
                <a:latin typeface="Arial"/>
                <a:ea typeface="Arial"/>
                <a:cs typeface="Arial"/>
              </a:rPr>
              <a:t>A change in policy changes the distribution of unmet demand.</a:t>
            </a:r>
          </a:p>
        </p:txBody>
      </p:sp>
    </p:spTree>
    <p:extLst>
      <p:ext uri="{BB962C8B-B14F-4D97-AF65-F5344CB8AC3E}">
        <p14:creationId xmlns:p14="http://schemas.microsoft.com/office/powerpoint/2010/main" val="488275346"/>
      </p:ext>
    </p:extLst>
  </p:cSld>
  <p:transition advClick="0"/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A209A571-6E30-4C95-84CF-E8427C670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F81D72-52C8-4207-84C7-0964623B76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4ec4dbeb31448b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9F1BCB-4FFE-4AC3-A370-894D039573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102de7eaf74fc1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sp>
        <p:nvSpPr>
          <p:cNvPr id="5" name="SMART WEFE&#10;INNOVATION MODEL">
            <a:extLst xmlns:a="http://schemas.openxmlformats.org/drawingml/2006/main">
              <a:ext uri="{FF2B5EF4-FFF2-40B4-BE49-F238E27FC236}">
                <a16:creationId xmlns:a16="http://schemas.microsoft.com/office/drawing/2014/main" id="{6E217035-D2BF-4596-88C9-2E7C3F9B3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6670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SMART WEFE</a:t>
            </a:r>
          </a:p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INNOVATION MODEL</a:t>
            </a:r>
          </a:p>
        </p:txBody>
      </p:sp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499F2E07-F237-4CE9-AD04-60BCC0F8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00125"/>
            <a:ext cx="1952625" cy="619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62442F06-5DC6-4BCF-9683-FF9047674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228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4_35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280364C9-8791-4D54-85E2-2CC262F13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095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4_36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E258CD19-F33A-4069-A930-3D6282607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38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4_37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10DEFC18-F53E-4F55-BABF-3041FCB5A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181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4_38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2FE9A31A-709E-4814-AD58-6885B41E0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724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4_39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212F19B5-8CF8-4585-ABDB-F941D7AE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267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4_40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BE638209-3B28-433E-9D9A-526FD65B4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810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4_41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B7B4B9C3-E6E8-4E1C-8FD4-52CA71BCF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53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97892578-EE55-4D45-A892-D029AC1F1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7B20FCF2-8AE8-4409-983C-C97685486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D3D458D2-B3C5-4CE0-98CA-B31B312BB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4_42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D3E918A8-8A57-4E19-B532-91AD2A0CF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4_43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A86CC393-E336-4D2E-A771-1B4A3869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4 / 7">
            <a:extLst xmlns:a="http://schemas.openxmlformats.org/drawingml/2006/main">
              <a:ext uri="{FF2B5EF4-FFF2-40B4-BE49-F238E27FC236}">
                <a16:creationId xmlns:a16="http://schemas.microsoft.com/office/drawing/2014/main" id="{68F24C21-E41B-4E88-A078-C0C9A7E2E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4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37BA8A-2C56-45B6-828B-E87E720FF6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b6646278e348ae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Shortage changes the next month’s demand">
            <a:extLst xmlns:a="http://schemas.openxmlformats.org/drawingml/2006/main">
              <a:ext uri="{FF2B5EF4-FFF2-40B4-BE49-F238E27FC236}">
                <a16:creationId xmlns:a16="http://schemas.microsoft.com/office/drawing/2014/main" id="{037A508E-2CA8-41E0-8AD1-00F36DA17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266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Shortage changes the next month’s demand</a:t>
            </a:r>
          </a:p>
        </p:txBody>
      </p:sp>
      <p:sp>
        <p:nvSpPr>
          <p:cNvPr id="23" name="A fixed seed-7 trajectory, with drought in months 25–36 and 30% less pumping ene">
            <a:extLst xmlns:a="http://schemas.openxmlformats.org/drawingml/2006/main">
              <a:ext uri="{FF2B5EF4-FFF2-40B4-BE49-F238E27FC236}">
                <a16:creationId xmlns:a16="http://schemas.microsoft.com/office/drawing/2014/main" id="{5754CD97-ADE1-4DB4-9BF6-FD4C02F97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981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A fixed seed-7 trajectory, with drought in months 25–36 and 30% less pumping energy</a:t>
            </a:r>
          </a:p>
        </p:txBody>
      </p:sp>
      <p:sp>
        <p:nvSpPr>
          <p:cNvPr id="24" name="jump_4_44">
            <ns18:hlinkClick xmlns:ns18="http://schemas.openxmlformats.org/drawingml/2006/main" xmlns:ns19="http://schemas.openxmlformats.org/officeDocument/2006/relationships" ns19:id="swimJump10" action="ppaction://hlinksldjump" tooltip="Month 25"/>
            <a:extLst xmlns:a="http://schemas.openxmlformats.org/drawingml/2006/main">
              <a:ext uri="{FF2B5EF4-FFF2-40B4-BE49-F238E27FC236}">
                <a16:creationId xmlns:a16="http://schemas.microsoft.com/office/drawing/2014/main" id="{0B2AE78A-7E3B-48E9-BB15-D271DAE7D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81250"/>
            <a:ext cx="20955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Month 25</a:t>
            </a:r>
          </a:p>
        </p:txBody>
      </p:sp>
      <p:sp>
        <p:nvSpPr>
          <p:cNvPr id="25" name="jump_4_45">
            <ns20:hlinkClick xmlns:ns20="http://schemas.openxmlformats.org/drawingml/2006/main" xmlns:ns21="http://schemas.openxmlformats.org/officeDocument/2006/relationships" ns21:id="swimJump11" action="ppaction://hlinksldjump" tooltip="Month 26"/>
            <a:extLst xmlns:a="http://schemas.openxmlformats.org/drawingml/2006/main">
              <a:ext uri="{FF2B5EF4-FFF2-40B4-BE49-F238E27FC236}">
                <a16:creationId xmlns:a16="http://schemas.microsoft.com/office/drawing/2014/main" id="{9A6F7DFA-A3F4-4F84-B06E-908C07437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81250"/>
            <a:ext cx="20955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Month 26</a:t>
            </a:r>
          </a:p>
        </p:txBody>
      </p:sp>
      <p:sp>
        <p:nvSpPr>
          <p:cNvPr id="26" name="jump_4_46">
            <ns22:hlinkClick xmlns:ns22="http://schemas.openxmlformats.org/drawingml/2006/main" xmlns:ns23="http://schemas.openxmlformats.org/officeDocument/2006/relationships" ns23:id="swimJump12" action="ppaction://hlinksldjump" tooltip="26 no feedback"/>
            <a:extLst xmlns:a="http://schemas.openxmlformats.org/drawingml/2006/main">
              <a:ext uri="{FF2B5EF4-FFF2-40B4-BE49-F238E27FC236}">
                <a16:creationId xmlns:a16="http://schemas.microsoft.com/office/drawing/2014/main" id="{EC1FC2F4-8625-4A93-AF9F-95E1A1C13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2381250"/>
            <a:ext cx="2619375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26 no feedback</a:t>
            </a:r>
          </a:p>
        </p:txBody>
      </p:sp>
      <p:sp>
        <p:nvSpPr>
          <p:cNvPr id="27" name="Month 25    Q 50.39    E 28.00&#10;Adaptation α = 0.25">
            <a:extLst xmlns:a="http://schemas.openxmlformats.org/drawingml/2006/main">
              <a:ext uri="{FF2B5EF4-FFF2-40B4-BE49-F238E27FC236}">
                <a16:creationId xmlns:a16="http://schemas.microsoft.com/office/drawing/2014/main" id="{D16141E7-95B4-437C-81EB-1B52324AB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4384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Month 25    Q 50.39    E 28.00</a:t>
            </a:r>
          </a:p>
          <a:p xmlns:a="http://schemas.openxmlformats.org/drawingml/2006/main">
            <a: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Adaptation α = 0.25</a:t>
            </a:r>
          </a:p>
        </p:txBody>
      </p:sp>
      <p:graphicFrame>
        <p:nvGraphicFramePr>
          <p:cNvPr id="28" name="Chart">
            <a:extLst xmlns:a="http://schemas.openxmlformats.org/drawingml/2006/main">
              <a:ext uri="{FF2B5EF4-FFF2-40B4-BE49-F238E27FC236}">
                <a16:creationId xmlns:a16="http://schemas.microsoft.com/office/drawing/2014/main" id="{F831547A-1B62-4184-B994-71EB18980942}"/>
              </a:ext>
            </a:extLst>
          </p:cNvPr>
          <p:cNvGraphicFramePr/>
          <p:nvPr/>
        </p:nvGraphicFramePr>
        <p:xfrm>
          <a:off xmlns:a="http://schemas.openxmlformats.org/drawingml/2006/main" x="2333625" y="3048000"/>
          <a:ext xmlns:a="http://schemas.openxmlformats.org/drawingml/2006/main" cx="7334250" cy="26193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15c43b3eae84821"/>
          </a:graphicData>
        </a:graphic>
      </p:graphicFrame>
      <p:graphicFrame>
        <p:nvGraphicFrame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2DFD21F-E5AF-471E-9045-232A652005CF}"/>
              </a:ext>
            </a:extLst>
          </p:cNvPr>
          <p:cNvGraphicFramePr/>
          <p:nvPr/>
        </p:nvGraphicFramePr>
        <p:xfrm>
          <a:off xmlns:a="http://schemas.openxmlformats.org/drawingml/2006/main" x="9953625" y="3143250"/>
          <a:ext xmlns:a="http://schemas.openxmlformats.org/drawingml/2006/main" cx="4762500" cy="2286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76375"/>
                <a:gridCol w="1095375"/>
                <a:gridCol w="1095375"/>
                <a:gridCol w="1095375"/>
              </a:tblGrid>
              <a:tr h="571500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Agent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Demand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Supply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Next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571500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Town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1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28.63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3.24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23.35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571500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19.09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2.16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15.56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" name="Farm 1 next demand">
            <a:extLst xmlns:a="http://schemas.openxmlformats.org/drawingml/2006/main">
              <a:ext uri="{FF2B5EF4-FFF2-40B4-BE49-F238E27FC236}">
                <a16:creationId xmlns:a16="http://schemas.microsoft.com/office/drawing/2014/main" id="{7EB4EFBA-D8BB-49C4-B1E6-DC0731B7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010275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Farm 1 next demand</a:t>
            </a:r>
          </a:p>
        </p:txBody>
      </p:sp>
      <p:sp>
        <p:nvSpPr>
          <p:cNvPr id="31" name="30 × (1 − 0.25 × 0.89) = 23.35">
            <a:extLst xmlns:a="http://schemas.openxmlformats.org/drawingml/2006/main">
              <a:ext uri="{FF2B5EF4-FFF2-40B4-BE49-F238E27FC236}">
                <a16:creationId xmlns:a16="http://schemas.microsoft.com/office/drawing/2014/main" id="{0B2534A9-0BEA-41E2-98C8-C8E393665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4865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8233E"/>
                </a:solidFill>
                <a:latin typeface="Arial"/>
                <a:ea typeface="Arial"/>
                <a:cs typeface="Arial"/>
              </a:rPr>
              <a:t>30 × (1 − 0.25 × 0.89) = 23.35</a:t>
            </a:r>
          </a:p>
        </p:txBody>
      </p:sp>
      <p:sp>
        <p:nvSpPr>
          <p:cNvPr id="32" name="Deficit severity (%) by month">
            <a:extLst xmlns:a="http://schemas.openxmlformats.org/drawingml/2006/main">
              <a:ext uri="{FF2B5EF4-FFF2-40B4-BE49-F238E27FC236}">
                <a16:creationId xmlns:a16="http://schemas.microsoft.com/office/drawing/2014/main" id="{CE064F46-4393-4A6E-844F-E3247EA99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667375"/>
            <a:ext cx="733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Deficit severity (%) by month</a:t>
            </a:r>
          </a:p>
        </p:txBody>
      </p:sp>
    </p:spTree>
    <p:extLst>
      <p:ext uri="{BB962C8B-B14F-4D97-AF65-F5344CB8AC3E}">
        <p14:creationId xmlns:p14="http://schemas.microsoft.com/office/powerpoint/2010/main" val="1157473110"/>
      </p:ext>
    </p:extLst>
  </p:cSld>
  <p:transition advClick="0"/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7864BBAC-2484-42C5-8837-439DC21F5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440EA3-EEF8-4F98-8025-099E247A1D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e208411a13454c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FC42B2-8074-4497-964B-E0ABDAEF3D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c5e4bd74e544e1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sp>
        <p:nvSpPr>
          <p:cNvPr id="5" name="SMART WEFE&#10;INNOVATION MODEL">
            <a:extLst xmlns:a="http://schemas.openxmlformats.org/drawingml/2006/main">
              <a:ext uri="{FF2B5EF4-FFF2-40B4-BE49-F238E27FC236}">
                <a16:creationId xmlns:a16="http://schemas.microsoft.com/office/drawing/2014/main" id="{B1766831-0CC8-44CB-9096-B1502D27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6670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SMART WEFE</a:t>
            </a:r>
          </a:p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INNOVATION MODEL</a:t>
            </a:r>
          </a:p>
        </p:txBody>
      </p:sp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64B45502-41BA-40AF-B63E-4FA1F1DD7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00125"/>
            <a:ext cx="1952625" cy="619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54F8C6F4-834D-44C1-89F6-962D8140C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228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5_47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62931986-8F74-4B62-A3A6-8F01CB3BF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095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5_48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C5EF8D13-18D0-4097-9A63-973AFB231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38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5_49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97D1B4AD-9598-491B-98DE-76D408AC5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181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5_50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C1B625A3-2018-4A8C-AB84-9DD8401E0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724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5_51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98A0B9BE-6A58-4333-A840-97A1B0638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267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5_52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14FBFAFA-1B17-46D6-869C-66BEFD03E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810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5_53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29923C20-B3B2-440F-9725-9F8CE2DC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53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3ADCD0A9-BF35-4686-A7A6-26A1BA114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E73E02AD-9ABC-48A0-A2AE-33DBFF488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180FF492-4407-41F1-997B-6B4947CE5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5_54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8189E2EE-74EB-4437-AC55-1DE227323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5_55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AAB08C9C-1C9C-4E1D-9741-988C088F8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5 / 7">
            <a:extLst xmlns:a="http://schemas.openxmlformats.org/drawingml/2006/main">
              <a:ext uri="{FF2B5EF4-FFF2-40B4-BE49-F238E27FC236}">
                <a16:creationId xmlns:a16="http://schemas.microsoft.com/office/drawing/2014/main" id="{8C3E27B3-EFA2-4B81-84B1-AE10EC6D9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5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DB07D9-16CE-4B81-BF08-E6AC17E5C1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016c440716470d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An emulator with a measurable error">
            <a:extLst xmlns:a="http://schemas.openxmlformats.org/drawingml/2006/main">
              <a:ext uri="{FF2B5EF4-FFF2-40B4-BE49-F238E27FC236}">
                <a16:creationId xmlns:a16="http://schemas.microsoft.com/office/drawing/2014/main" id="{1D616D37-B185-47D1-A6DF-AAE213A91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266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An emulator with a measurable error</a:t>
            </a:r>
          </a:p>
        </p:txBody>
      </p:sp>
      <p:sp>
        <p:nvSpPr>
          <p:cNvPr id="23" name="k-nearest neighbours, k = 20, predicts the 60-month mean farm deficit">
            <a:extLst xmlns:a="http://schemas.openxmlformats.org/drawingml/2006/main">
              <a:ext uri="{FF2B5EF4-FFF2-40B4-BE49-F238E27FC236}">
                <a16:creationId xmlns:a16="http://schemas.microsoft.com/office/drawing/2014/main" id="{E25DF9F7-E1B8-4255-9DE7-2DB229555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981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k-nearest neighbours, k = 20, predicts the 60-month mean farm deficit</a:t>
            </a:r>
          </a:p>
        </p:txBody>
      </p:sp>
      <p:sp>
        <p:nvSpPr>
          <p:cNvPr id="24" name="jump_5_56">
            <ns18:hlinkClick xmlns:ns18="http://schemas.openxmlformats.org/drawingml/2006/main" xmlns:ns19="http://schemas.openxmlformats.org/officeDocument/2006/relationships" ns19:id="swimJump10" action="ppaction://hlinksldjump" tooltip="Familiar grid"/>
            <a:extLst xmlns:a="http://schemas.openxmlformats.org/drawingml/2006/main">
              <a:ext uri="{FF2B5EF4-FFF2-40B4-BE49-F238E27FC236}">
                <a16:creationId xmlns:a16="http://schemas.microsoft.com/office/drawing/2014/main" id="{4D126B89-32EF-416A-9855-32AF68BE6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81250"/>
            <a:ext cx="2714625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Familiar grid</a:t>
            </a:r>
          </a:p>
        </p:txBody>
      </p:sp>
      <p:sp>
        <p:nvSpPr>
          <p:cNvPr id="25" name="jump_5_57">
            <ns20:hlinkClick xmlns:ns20="http://schemas.openxmlformats.org/drawingml/2006/main" xmlns:ns21="http://schemas.openxmlformats.org/officeDocument/2006/relationships" ns21:id="swimJump11" action="ppaction://hlinksldjump" tooltip="Severe held out"/>
            <a:extLst xmlns:a="http://schemas.openxmlformats.org/drawingml/2006/main">
              <a:ext uri="{FF2B5EF4-FFF2-40B4-BE49-F238E27FC236}">
                <a16:creationId xmlns:a16="http://schemas.microsoft.com/office/drawing/2014/main" id="{834C0E04-B705-4A20-91A0-897ACB6A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381250"/>
            <a:ext cx="2714625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Severe held out</a:t>
            </a:r>
          </a:p>
        </p:txBody>
      </p:sp>
      <p:sp>
        <p:nvSpPr>
          <p:cNvPr id="26" name="jump_5_58">
            <ns22:hlinkClick xmlns:ns22="http://schemas.openxmlformats.org/drawingml/2006/main" xmlns:ns23="http://schemas.openxmlformats.org/officeDocument/2006/relationships" ns23:id="swimJump12" action="ppaction://hlinksldjump" tooltip="Severe familiar"/>
            <a:extLst xmlns:a="http://schemas.openxmlformats.org/drawingml/2006/main">
              <a:ext uri="{FF2B5EF4-FFF2-40B4-BE49-F238E27FC236}">
                <a16:creationId xmlns:a16="http://schemas.microsoft.com/office/drawing/2014/main" id="{CFB976B9-EE2C-4975-A61F-2E9EE3289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381250"/>
            <a:ext cx="2714625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Severe familiar</a:t>
            </a:r>
          </a:p>
        </p:txBody>
      </p:sp>
      <p:sp>
        <p:nvSpPr>
          <p:cNvPr id="27" name="Drought 0.5    Energy 40    P4 Municipal protection">
            <a:extLst xmlns:a="http://schemas.openxmlformats.org/drawingml/2006/main">
              <a:ext uri="{FF2B5EF4-FFF2-40B4-BE49-F238E27FC236}">
                <a16:creationId xmlns:a16="http://schemas.microsoft.com/office/drawing/2014/main" id="{3C4EA096-6919-46F2-8F13-BD61DF0D9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048000"/>
            <a:ext cx="1143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Drought 0.5    Energy 40    P4 Municipal protection</a:t>
            </a:r>
          </a:p>
        </p:txBody>
      </p:sp>
      <p:sp>
        <p:nvSpPr>
          <p:cNvPr id="28" name="34.5%">
            <a:extLst xmlns:a="http://schemas.openxmlformats.org/drawingml/2006/main">
              <a:ext uri="{FF2B5EF4-FFF2-40B4-BE49-F238E27FC236}">
                <a16:creationId xmlns:a16="http://schemas.microsoft.com/office/drawing/2014/main" id="{270160A6-860A-443F-AE50-AF1784C9D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638550"/>
            <a:ext cx="4667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34.5%</a:t>
            </a:r>
          </a:p>
        </p:txBody>
      </p:sp>
      <p:sp>
        <p:nvSpPr>
          <p:cNvPr id="29" name="kNN prediction">
            <a:extLst xmlns:a="http://schemas.openxmlformats.org/drawingml/2006/main">
              <a:ext uri="{FF2B5EF4-FFF2-40B4-BE49-F238E27FC236}">
                <a16:creationId xmlns:a16="http://schemas.microsoft.com/office/drawing/2014/main" id="{7033F6EF-5427-4E3D-9F23-A4C2E597E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533900"/>
            <a:ext cx="4667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kNN prediction</a:t>
            </a:r>
          </a:p>
        </p:txBody>
      </p:sp>
      <p:sp>
        <p:nvSpPr>
          <p:cNvPr id="30" name="34.4%">
            <a:extLst xmlns:a="http://schemas.openxmlformats.org/drawingml/2006/main">
              <a:ext uri="{FF2B5EF4-FFF2-40B4-BE49-F238E27FC236}">
                <a16:creationId xmlns:a16="http://schemas.microsoft.com/office/drawing/2014/main" id="{0F1AF4F4-5A9C-4E4F-9F95-0654B229A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638550"/>
            <a:ext cx="5715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34.4%</a:t>
            </a:r>
          </a:p>
        </p:txBody>
      </p:sp>
      <p:sp>
        <p:nvSpPr>
          <p:cNvPr id="31" name="Held-out test mean, 30 seeds">
            <a:extLst xmlns:a="http://schemas.openxmlformats.org/drawingml/2006/main">
              <a:ext uri="{FF2B5EF4-FFF2-40B4-BE49-F238E27FC236}">
                <a16:creationId xmlns:a16="http://schemas.microsoft.com/office/drawing/2014/main" id="{83AD2D75-503D-4D58-8B43-DF120DD04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5339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Held-out test mean, 30 seeds</a:t>
            </a:r>
          </a:p>
        </p:txBody>
      </p:sp>
      <p:graphicFrame>
        <p:nvGraphicFrame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5BE7732-744F-4298-9E79-0D595FD98075}"/>
              </a:ext>
            </a:extLst>
          </p:cNvPr>
          <p:cNvGraphicFramePr/>
          <p:nvPr/>
        </p:nvGraphicFramePr>
        <p:xfrm>
          <a:off xmlns:a="http://schemas.openxmlformats.org/drawingml/2006/main" x="2333625" y="5248275"/>
          <a:ext xmlns:a="http://schemas.openxmlformats.org/drawingml/2006/main" cx="6096000" cy="1666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2095500"/>
              </a:tblGrid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Selected scenario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Value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Exact scenario lookup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34.3%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Difference from test mean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0.088 pp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Training trajectories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2,520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31FF273-458E-44AB-BD79-820665D02871}"/>
              </a:ext>
            </a:extLst>
          </p:cNvPr>
          <p:cNvGraphicFramePr/>
          <p:nvPr/>
        </p:nvGraphicFramePr>
        <p:xfrm>
          <a:off xmlns:a="http://schemas.openxmlformats.org/drawingml/2006/main" x="8858250" y="5248275"/>
          <a:ext xmlns:a="http://schemas.openxmlformats.org/drawingml/2006/main" cx="5857875" cy="1666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619625"/>
                <a:gridCol w="1238250"/>
              </a:tblGrid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Full benchmark MAE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pp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Lookup, familiar grid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0.142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kNN, familiar grid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0.153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kNN, severe held out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3.055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2815553"/>
      </p:ext>
    </p:extLst>
  </p:cSld>
  <p:transition advClick="0"/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C31978E8-EA04-41FB-A7D7-FFC8D381E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19D151-8E67-486C-BFA2-6C8F16FEE7F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0f74225b1f4c91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EA8572-ED67-4F50-9FB7-07CDB272E6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877ece00354753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sp>
        <p:nvSpPr>
          <p:cNvPr id="5" name="SMART WEFE&#10;INNOVATION MODEL">
            <a:extLst xmlns:a="http://schemas.openxmlformats.org/drawingml/2006/main">
              <a:ext uri="{FF2B5EF4-FFF2-40B4-BE49-F238E27FC236}">
                <a16:creationId xmlns:a16="http://schemas.microsoft.com/office/drawing/2014/main" id="{21CDAEE0-18B0-4A6D-83C7-40AEDADEF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6670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SMART WEFE</a:t>
            </a:r>
          </a:p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INNOVATION MODEL</a:t>
            </a:r>
          </a:p>
        </p:txBody>
      </p:sp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2EBC48BF-298D-4011-94E5-BC2C451A7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00125"/>
            <a:ext cx="1952625" cy="619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3C01A1EC-6A5A-4721-9A6A-600F72E4F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228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6_59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10340BCE-847E-44BB-8452-839E29E73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095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6_60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87E4858F-EE51-4F14-82F2-46381CAF1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38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6_61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4377BA1A-246A-4DAE-8D31-0AC57EED7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181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6_62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14FAF2D9-385F-425E-A4EB-95ED80D12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724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6_63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13F33A53-B300-4B27-9E7A-B3246FF24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267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6_64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AECA5EBF-5FDD-4B86-B5A7-FE7F4BE2C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810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6_65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66C73A30-9916-49D6-92A4-E0967BF20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53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DA78249D-8DF2-4A97-881C-90C8C89F0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382C6386-24E1-4B93-8763-72BFEF173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11FE92AD-24C7-4B26-BD69-12F21B792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6_66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750882BD-D9BB-4EF0-8BD1-DB16EA9A5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6_67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9C053D5B-74C2-441E-8926-141DCE13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6 / 7">
            <a:extLst xmlns:a="http://schemas.openxmlformats.org/drawingml/2006/main">
              <a:ext uri="{FF2B5EF4-FFF2-40B4-BE49-F238E27FC236}">
                <a16:creationId xmlns:a16="http://schemas.microsoft.com/office/drawing/2014/main" id="{77096A5B-2D8F-414F-89A1-5D45F7A4F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6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A3F8CC-4BDB-4B46-B36E-FCC0E1EA7D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58e2a2ac8a4971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Namibia in shared river systems">
            <a:extLst xmlns:a="http://schemas.openxmlformats.org/drawingml/2006/main">
              <a:ext uri="{FF2B5EF4-FFF2-40B4-BE49-F238E27FC236}">
                <a16:creationId xmlns:a16="http://schemas.microsoft.com/office/drawing/2014/main" id="{CF648699-8A68-4D5D-B3DA-2EBF44AE5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266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Namibia in shared river systems</a:t>
            </a:r>
          </a:p>
        </p:txBody>
      </p:sp>
      <p:sp>
        <p:nvSpPr>
          <p:cNvPr id="23" name="Proposed decision units within two separate basin configurations">
            <a:extLst xmlns:a="http://schemas.openxmlformats.org/drawingml/2006/main">
              <a:ext uri="{FF2B5EF4-FFF2-40B4-BE49-F238E27FC236}">
                <a16:creationId xmlns:a16="http://schemas.microsoft.com/office/drawing/2014/main" id="{A25C141A-255C-43B7-A3E1-01C2FC466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981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Proposed decision units within two separate basin configurations</a:t>
            </a:r>
          </a:p>
        </p:txBody>
      </p:sp>
      <p:sp>
        <p:nvSpPr>
          <p:cNvPr id="24" name="basin panel">
            <a:extLst xmlns:a="http://schemas.openxmlformats.org/drawingml/2006/main">
              <a:ext uri="{FF2B5EF4-FFF2-40B4-BE49-F238E27FC236}">
                <a16:creationId xmlns:a16="http://schemas.microsoft.com/office/drawing/2014/main" id="{B06CEFF3-6F8A-4A38-AEEE-40B8FA9BF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476500"/>
            <a:ext cx="12430125" cy="4238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34E"/>
          </a:solidFill>
          <a:ln xmlns:a="http://schemas.openxmlformats.org/drawingml/2006/main" w="0">
            <a:noFill/>
          </a:ln>
        </p:spPr>
      </p:sp>
      <p:sp>
        <p:nvSpPr>
          <p:cNvPr id="25" name="Namibia domain">
            <a:extLst xmlns:a="http://schemas.openxmlformats.org/drawingml/2006/main">
              <a:ext uri="{FF2B5EF4-FFF2-40B4-BE49-F238E27FC236}">
                <a16:creationId xmlns:a16="http://schemas.microsoft.com/office/drawing/2014/main" id="{F0B32DFA-A564-4BA6-8273-A10FC4BB7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67000"/>
            <a:ext cx="2571750" cy="3762375"/>
          </a:xfrm>
          <a:prstGeom xmlns:a="http://schemas.openxmlformats.org/drawingml/2006/main" prst="roundRect">
            <a:avLst>
              <a:gd name="adj" fmla="val 2963"/>
            </a:avLst>
          </a:prstGeom>
          <a:solidFill xmlns:a="http://schemas.openxmlformats.org/drawingml/2006/main">
            <a:srgbClr val="2B3861"/>
          </a:solidFill>
          <a:ln xmlns:a="http://schemas.openxmlformats.org/drawingml/2006/main" w="0">
            <a:noFill/>
          </a:ln>
        </p:spPr>
      </p:sp>
      <p:sp>
        <p:nvSpPr>
          <p:cNvPr id="26" name="NAMIBIA">
            <a:extLst xmlns:a="http://schemas.openxmlformats.org/drawingml/2006/main">
              <a:ext uri="{FF2B5EF4-FFF2-40B4-BE49-F238E27FC236}">
                <a16:creationId xmlns:a16="http://schemas.microsoft.com/office/drawing/2014/main" id="{12D87D78-0541-49E2-95D3-73FC25F69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838450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6B11F"/>
                </a:solidFill>
                <a:latin typeface="Arial"/>
                <a:ea typeface="Arial"/>
                <a:cs typeface="Arial"/>
              </a:rPr>
              <a:t>NAMIBIA</a:t>
            </a:r>
          </a:p>
        </p:txBody>
      </p:sp>
      <p:sp>
        <p:nvSpPr>
          <p:cNvPr id="27" name="Cubango-Okavango">
            <a:extLst xmlns:a="http://schemas.openxmlformats.org/drawingml/2006/main">
              <a:ext uri="{FF2B5EF4-FFF2-40B4-BE49-F238E27FC236}">
                <a16:creationId xmlns:a16="http://schemas.microsoft.com/office/drawing/2014/main" id="{60847034-D1E6-4343-8DB9-2AF108B2B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2714625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Cubango-Okavango</a:t>
            </a:r>
          </a:p>
        </p:txBody>
      </p:sp>
      <p:sp>
        <p:nvSpPr>
          <p:cNvPr id="28" name="OKACOM institutional context">
            <a:extLst xmlns:a="http://schemas.openxmlformats.org/drawingml/2006/main">
              <a:ext uri="{FF2B5EF4-FFF2-40B4-BE49-F238E27FC236}">
                <a16:creationId xmlns:a16="http://schemas.microsoft.com/office/drawing/2014/main" id="{2BCC19C4-1904-43C1-BDD2-32A4B1C30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3143250"/>
            <a:ext cx="5048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C7D0E6"/>
                </a:solidFill>
                <a:latin typeface="Arial"/>
                <a:ea typeface="Arial"/>
                <a:cs typeface="Arial"/>
              </a:rPr>
              <a:t>OKACOM institutional context</a:t>
            </a:r>
          </a:p>
        </p:txBody>
      </p:sp>
      <p:sp>
        <p:nvSpPr>
          <p:cNvPr id="29" name="Cubango-Okavango flow">
            <a:extLst xmlns:a="http://schemas.openxmlformats.org/drawingml/2006/main">
              <a:ext uri="{FF2B5EF4-FFF2-40B4-BE49-F238E27FC236}">
                <a16:creationId xmlns:a16="http://schemas.microsoft.com/office/drawing/2014/main" id="{E00F7D29-253B-48F2-A5FD-36A03CC61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762375"/>
            <a:ext cx="1152525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ED2E8"/>
          </a:solidFill>
          <a:ln xmlns:a="http://schemas.openxmlformats.org/drawingml/2006/main" w="0">
            <a:noFill/>
          </a:ln>
        </p:spPr>
      </p:sp>
      <p:sp>
        <p:nvSpPr>
          <p:cNvPr id="30" name="Cubango-Okavango allocation">
            <a:extLst xmlns:a="http://schemas.openxmlformats.org/drawingml/2006/main">
              <a:ext uri="{FF2B5EF4-FFF2-40B4-BE49-F238E27FC236}">
                <a16:creationId xmlns:a16="http://schemas.microsoft.com/office/drawing/2014/main" id="{20942B51-487B-4FA1-AB01-D099560A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14700"/>
            <a:ext cx="1085850" cy="1085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234E"/>
          </a:solidFill>
          <a:ln xmlns:a="http://schemas.openxmlformats.org/drawingml/2006/main" w="9525">
            <a:solidFill>
              <a:srgbClr val="F6B11F"/>
            </a:solidFill>
          </a:ln>
        </p:spPr>
      </p:sp>
      <p:sp>
        <p:nvSpPr>
          <p:cNvPr id="31" name="Allocation">
            <a:extLst xmlns:a="http://schemas.openxmlformats.org/drawingml/2006/main">
              <a:ext uri="{FF2B5EF4-FFF2-40B4-BE49-F238E27FC236}">
                <a16:creationId xmlns:a16="http://schemas.microsoft.com/office/drawing/2014/main" id="{2EF9528A-4358-4802-8D81-E941B6CB7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3686175"/>
            <a:ext cx="9906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Allocation</a:t>
            </a:r>
          </a:p>
        </p:txBody>
      </p:sp>
      <p:sp>
        <p:nvSpPr>
          <p:cNvPr id="32" name="Boundary inflow">
            <a:extLst xmlns:a="http://schemas.openxmlformats.org/drawingml/2006/main">
              <a:ext uri="{FF2B5EF4-FFF2-40B4-BE49-F238E27FC236}">
                <a16:creationId xmlns:a16="http://schemas.microsoft.com/office/drawing/2014/main" id="{E01AC20D-D819-4205-AC4D-FB384719E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286250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Boundary inflow</a:t>
            </a:r>
          </a:p>
        </p:txBody>
      </p:sp>
      <p:sp>
        <p:nvSpPr>
          <p:cNvPr id="33" name="Downstream residual flow">
            <a:extLst xmlns:a="http://schemas.openxmlformats.org/drawingml/2006/main">
              <a:ext uri="{FF2B5EF4-FFF2-40B4-BE49-F238E27FC236}">
                <a16:creationId xmlns:a16="http://schemas.microsoft.com/office/drawing/2014/main" id="{CD4A2E82-9B9E-4630-A7B0-04D3B6097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286250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Downstream residual flow</a:t>
            </a:r>
          </a:p>
        </p:txBody>
      </p:sp>
      <p:sp>
        <p:nvSpPr>
          <p:cNvPr id="34" name="Orange-Senqu">
            <a:extLst xmlns:a="http://schemas.openxmlformats.org/drawingml/2006/main">
              <a:ext uri="{FF2B5EF4-FFF2-40B4-BE49-F238E27FC236}">
                <a16:creationId xmlns:a16="http://schemas.microsoft.com/office/drawing/2014/main" id="{2D794E32-3415-4A58-B3C0-6F9B26B23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5720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Orange-Senqu</a:t>
            </a:r>
          </a:p>
        </p:txBody>
      </p:sp>
      <p:sp>
        <p:nvSpPr>
          <p:cNvPr id="35" name="ORASECOM institutional context">
            <a:extLst xmlns:a="http://schemas.openxmlformats.org/drawingml/2006/main">
              <a:ext uri="{FF2B5EF4-FFF2-40B4-BE49-F238E27FC236}">
                <a16:creationId xmlns:a16="http://schemas.microsoft.com/office/drawing/2014/main" id="{2BC82627-F545-4961-B648-A560B5762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5000625"/>
            <a:ext cx="5048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D0E6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C7D0E6"/>
                </a:solidFill>
                <a:latin typeface="Arial"/>
                <a:ea typeface="Arial"/>
                <a:cs typeface="Arial"/>
              </a:rPr>
              <a:t>ORASECOM institutional context</a:t>
            </a:r>
          </a:p>
        </p:txBody>
      </p:sp>
      <p:sp>
        <p:nvSpPr>
          <p:cNvPr id="36" name="Orange-Senqu flow">
            <a:extLst xmlns:a="http://schemas.openxmlformats.org/drawingml/2006/main">
              <a:ext uri="{FF2B5EF4-FFF2-40B4-BE49-F238E27FC236}">
                <a16:creationId xmlns:a16="http://schemas.microsoft.com/office/drawing/2014/main" id="{97591303-9564-4554-9792-62C112727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619750"/>
            <a:ext cx="11525250" cy="2286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7ED2E8"/>
          </a:solidFill>
          <a:ln xmlns:a="http://schemas.openxmlformats.org/drawingml/2006/main" w="0">
            <a:noFill/>
          </a:ln>
        </p:spPr>
      </p:sp>
      <p:sp>
        <p:nvSpPr>
          <p:cNvPr id="37" name="Orange-Senqu allocation">
            <a:extLst xmlns:a="http://schemas.openxmlformats.org/drawingml/2006/main">
              <a:ext uri="{FF2B5EF4-FFF2-40B4-BE49-F238E27FC236}">
                <a16:creationId xmlns:a16="http://schemas.microsoft.com/office/drawing/2014/main" id="{6BF54F39-7370-4003-BAA7-8D85BD679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172075"/>
            <a:ext cx="1085850" cy="1085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234E"/>
          </a:solidFill>
          <a:ln xmlns:a="http://schemas.openxmlformats.org/drawingml/2006/main" w="9525">
            <a:solidFill>
              <a:srgbClr val="F6B11F"/>
            </a:solidFill>
          </a:ln>
        </p:spPr>
      </p:sp>
      <p:sp>
        <p:nvSpPr>
          <p:cNvPr id="38" name="Allocation">
            <a:extLst xmlns:a="http://schemas.openxmlformats.org/drawingml/2006/main">
              <a:ext uri="{FF2B5EF4-FFF2-40B4-BE49-F238E27FC236}">
                <a16:creationId xmlns:a16="http://schemas.microsoft.com/office/drawing/2014/main" id="{5227921E-7295-4185-B522-F6A03F8B7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5543550"/>
            <a:ext cx="9906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Allocation</a:t>
            </a:r>
          </a:p>
        </p:txBody>
      </p:sp>
      <p:sp>
        <p:nvSpPr>
          <p:cNvPr id="39" name="Boundary inflow">
            <a:extLst xmlns:a="http://schemas.openxmlformats.org/drawingml/2006/main">
              <a:ext uri="{FF2B5EF4-FFF2-40B4-BE49-F238E27FC236}">
                <a16:creationId xmlns:a16="http://schemas.microsoft.com/office/drawing/2014/main" id="{C6FD1964-88B4-4D59-94AA-E28F27ABB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143625"/>
            <a:ext cx="3619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Boundary inflow</a:t>
            </a:r>
          </a:p>
        </p:txBody>
      </p:sp>
      <p:sp>
        <p:nvSpPr>
          <p:cNvPr id="40" name="Downstream residual flow">
            <a:extLst xmlns:a="http://schemas.openxmlformats.org/drawingml/2006/main">
              <a:ext uri="{FF2B5EF4-FFF2-40B4-BE49-F238E27FC236}">
                <a16:creationId xmlns:a16="http://schemas.microsoft.com/office/drawing/2014/main" id="{6F37C3AC-EA55-4D1B-B313-81163B604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14362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Downstream residual flow</a:t>
            </a:r>
          </a:p>
        </p:txBody>
      </p:sp>
      <p:sp>
        <p:nvSpPr>
          <p:cNvPr id="41" name="National testing scope with transboundary inflow and downstream accounting">
            <a:extLst xmlns:a="http://schemas.openxmlformats.org/drawingml/2006/main">
              <a:ext uri="{FF2B5EF4-FFF2-40B4-BE49-F238E27FC236}">
                <a16:creationId xmlns:a16="http://schemas.microsoft.com/office/drawing/2014/main" id="{9EC157C6-044A-4F9D-8343-6C707717F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867525"/>
            <a:ext cx="1190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National testing scope with transboundary inflow and downstream accounting</a:t>
            </a:r>
          </a:p>
        </p:txBody>
      </p:sp>
    </p:spTree>
    <p:extLst>
      <p:ext uri="{BB962C8B-B14F-4D97-AF65-F5344CB8AC3E}">
        <p14:creationId xmlns:p14="http://schemas.microsoft.com/office/powerpoint/2010/main" val="1213043560"/>
      </p:ext>
    </p:extLst>
  </p:cSld>
  <p:transition advClick="0"/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40CC5188-E5A6-4006-8B67-81F448A0B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B6E169-9017-4732-8598-1F2303E994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d8d64750974999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DEFA8C-DED3-4918-B068-D00DE747E6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3fbf213d8c480a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73F90C-6089-4F30-8213-90BEED6940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5fe40907f7418f"/>
          <a:stretch xmlns:a="http://schemas.openxmlformats.org/drawingml/2006/main"/>
        </p:blipFill>
        <p:spPr>
          <a:xfrm xmlns:a="http://schemas.openxmlformats.org/drawingml/2006/main">
            <a:off x="5334000" y="76228"/>
            <a:ext cx="8382000" cy="1213430"/>
          </a:xfrm>
          <a:prstGeom xmlns:a="http://schemas.openxmlformats.org/drawingml/2006/main" prst="rect">
            <a:avLst/>
          </a:prstGeom>
        </p:spPr>
      </p:pic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BFA747F0-EF57-4399-B391-643497F0C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381125"/>
            <a:ext cx="1952625" cy="5810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FC234F2D-8FA5-47DD-9660-C5F220C5E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609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7_68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1D04656C-E05A-4C16-AA2E-211A94CE4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476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7_69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750BFBE4-24FB-4C8A-AFED-EF445773D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019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7_70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6C82AA86-571C-467F-A035-45FD7B7DE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562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7_71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E41D68A7-544B-4BFC-B026-0F10069FB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105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7_72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18DC9861-ECD0-4748-8AFF-0DE06BDB3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648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7_73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E9991518-6203-44EA-9185-7622326E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191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7_74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2532C6A6-70BE-4800-ACAB-C1C02FD30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734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4E8C9926-CAFC-4ED5-A8FB-930EA3A44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64967386-7932-4156-9A06-CE331DA7F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ACADFB84-9D72-48A2-8755-E04A7413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7_75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CFA1737C-77BD-482F-A41A-E78CF0694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7_76">
            <ns16:hlinkClick xmlns:ns16="http://schemas.openxmlformats.org/drawingml/2006/main" xmlns:ns17="http://schemas.openxmlformats.org/officeDocument/2006/relationships" ns17:id="swimJump9" action="ppaction://hlinksldjump" tooltip="Restart"/>
            <a:extLst xmlns:a="http://schemas.openxmlformats.org/drawingml/2006/main">
              <a:ext uri="{FF2B5EF4-FFF2-40B4-BE49-F238E27FC236}">
                <a16:creationId xmlns:a16="http://schemas.microsoft.com/office/drawing/2014/main" id="{53AEA1D1-F9CF-4569-A1C3-30C357376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Restart</a:t>
            </a:r>
          </a:p>
        </p:txBody>
      </p:sp>
      <p:sp>
        <p:nvSpPr>
          <p:cNvPr id="20" name="7 / 7">
            <a:extLst xmlns:a="http://schemas.openxmlformats.org/drawingml/2006/main">
              <a:ext uri="{FF2B5EF4-FFF2-40B4-BE49-F238E27FC236}">
                <a16:creationId xmlns:a16="http://schemas.microsoft.com/office/drawing/2014/main" id="{A91F6862-C9DC-4917-95FE-077B1F5C8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7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5B44D8-9C59-493A-8BB8-CB2C7131C3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c7ac1d678349d1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Municipal protection shifts shortage to farms">
            <a:extLst xmlns:a="http://schemas.openxmlformats.org/drawingml/2006/main">
              <a:ext uri="{FF2B5EF4-FFF2-40B4-BE49-F238E27FC236}">
                <a16:creationId xmlns:a16="http://schemas.microsoft.com/office/drawing/2014/main" id="{8106E80F-228D-4572-9C89-04886EE48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647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Municipal protection shifts shortage to farms</a:t>
            </a:r>
          </a:p>
        </p:txBody>
      </p:sp>
      <p:sp>
        <p:nvSpPr>
          <p:cNvPr id="23" name="A policy comparison makes the distribution of scarcity visible">
            <a:extLst xmlns:a="http://schemas.openxmlformats.org/drawingml/2006/main">
              <a:ext uri="{FF2B5EF4-FFF2-40B4-BE49-F238E27FC236}">
                <a16:creationId xmlns:a16="http://schemas.microsoft.com/office/drawing/2014/main" id="{9A38234E-C2C5-4DDF-AED9-42D8782A7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62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A policy comparison makes the distribution of scarcity visible</a:t>
            </a:r>
          </a:p>
        </p:txBody>
      </p:sp>
      <p:sp>
        <p:nvSpPr>
          <p:cNvPr id="24" name="outcomes panel">
            <a:extLst xmlns:a="http://schemas.openxmlformats.org/drawingml/2006/main">
              <a:ext uri="{FF2B5EF4-FFF2-40B4-BE49-F238E27FC236}">
                <a16:creationId xmlns:a16="http://schemas.microsoft.com/office/drawing/2014/main" id="{E9E8E82E-D81E-40F3-8A97-900B6AAF0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857500"/>
            <a:ext cx="1243012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34E"/>
          </a:solidFill>
          <a:ln xmlns:a="http://schemas.openxmlformats.org/drawingml/2006/main" w="0">
            <a:noFill/>
          </a:ln>
        </p:spPr>
      </p:sp>
      <p:graphicFrame>
        <p:nvGraphicFramePr>
          <p:cNvPr id="25" name="Chart">
            <a:extLst xmlns:a="http://schemas.openxmlformats.org/drawingml/2006/main">
              <a:ext uri="{FF2B5EF4-FFF2-40B4-BE49-F238E27FC236}">
                <a16:creationId xmlns:a16="http://schemas.microsoft.com/office/drawing/2014/main" id="{F7393E5F-187D-4F79-ACF3-ACAA9C622C88}"/>
              </a:ext>
            </a:extLst>
          </p:cNvPr>
          <p:cNvGraphicFramePr/>
          <p:nvPr/>
        </p:nvGraphicFramePr>
        <p:xfrm>
          <a:off xmlns:a="http://schemas.openxmlformats.org/drawingml/2006/main" x="2524125" y="2981325"/>
          <a:ext xmlns:a="http://schemas.openxmlformats.org/drawingml/2006/main" cx="9001125" cy="2857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6f91be50d544505"/>
          </a:graphicData>
        </a:graphic>
      </p:graphicFrame>
      <p:sp>
        <p:nvSpPr>
          <p:cNvPr id="26" name="−11.36 pp">
            <a:extLst xmlns:a="http://schemas.openxmlformats.org/drawingml/2006/main">
              <a:ext uri="{FF2B5EF4-FFF2-40B4-BE49-F238E27FC236}">
                <a16:creationId xmlns:a16="http://schemas.microsoft.com/office/drawing/2014/main" id="{CCDD69D2-1639-44E3-AF7F-359203D8E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3448050"/>
            <a:ext cx="285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000" b="1">
                <a:solidFill>
                  <a:srgbClr val="7ED2E8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7ED2E8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7ED2E8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7ED2E8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7ED2E8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7ED2E8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7ED2E8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7ED2E8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7ED2E8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7ED2E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7ED2E8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7ED2E8"/>
                </a:solidFill>
                <a:latin typeface="Arial"/>
                <a:ea typeface="Arial"/>
                <a:cs typeface="Arial"/>
              </a:rPr>
              <a:t>−11.36 pp</a:t>
            </a:r>
          </a:p>
        </p:txBody>
      </p:sp>
      <p:sp>
        <p:nvSpPr>
          <p:cNvPr id="27" name="Municipal deficit">
            <a:extLst xmlns:a="http://schemas.openxmlformats.org/drawingml/2006/main">
              <a:ext uri="{FF2B5EF4-FFF2-40B4-BE49-F238E27FC236}">
                <a16:creationId xmlns:a16="http://schemas.microsoft.com/office/drawing/2014/main" id="{1E400305-841B-4326-B6F6-301E9C36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4010025"/>
            <a:ext cx="285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Municipal deficit</a:t>
            </a:r>
          </a:p>
        </p:txBody>
      </p:sp>
      <p:sp>
        <p:nvSpPr>
          <p:cNvPr id="28" name="+4.00 pp">
            <a:extLst xmlns:a="http://schemas.openxmlformats.org/drawingml/2006/main">
              <a:ext uri="{FF2B5EF4-FFF2-40B4-BE49-F238E27FC236}">
                <a16:creationId xmlns:a16="http://schemas.microsoft.com/office/drawing/2014/main" id="{08E0A136-5D58-45AB-90EB-E6B7FC804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4676775"/>
            <a:ext cx="285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0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F6B11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F6B11F"/>
                </a:solidFill>
                <a:latin typeface="Arial"/>
                <a:ea typeface="Arial"/>
                <a:cs typeface="Arial"/>
              </a:rPr>
              <a:t>+4.00 pp</a:t>
            </a:r>
          </a:p>
        </p:txBody>
      </p:sp>
      <p:sp>
        <p:nvSpPr>
          <p:cNvPr id="29" name="Farm deficit">
            <a:extLst xmlns:a="http://schemas.openxmlformats.org/drawingml/2006/main">
              <a:ext uri="{FF2B5EF4-FFF2-40B4-BE49-F238E27FC236}">
                <a16:creationId xmlns:a16="http://schemas.microsoft.com/office/drawing/2014/main" id="{1B0CD834-4C50-4DA7-B3F6-03A32211D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5238750"/>
            <a:ext cx="28575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Farm deficit</a:t>
            </a:r>
          </a:p>
        </p:txBody>
      </p:sp>
      <p:sp>
        <p:nvSpPr>
          <p:cNvPr id="30" name="Pooled synthetic benchmark. Mean deficit severity (%), 900 trajectories per poli">
            <a:extLst xmlns:a="http://schemas.openxmlformats.org/drawingml/2006/main">
              <a:ext uri="{FF2B5EF4-FFF2-40B4-BE49-F238E27FC236}">
                <a16:creationId xmlns:a16="http://schemas.microsoft.com/office/drawing/2014/main" id="{2215652F-08B8-49EC-8145-25644E1BE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115050"/>
            <a:ext cx="1238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Pooled synthetic benchmark. Mean deficit severity (%), 900 trajectories per policy.</a:t>
            </a:r>
          </a:p>
        </p:txBody>
      </p:sp>
      <p:sp>
        <p:nvSpPr>
          <p:cNvPr id="31" name="Delivered">
            <a:extLst xmlns:a="http://schemas.openxmlformats.org/drawingml/2006/main">
              <a:ext uri="{FF2B5EF4-FFF2-40B4-BE49-F238E27FC236}">
                <a16:creationId xmlns:a16="http://schemas.microsoft.com/office/drawing/2014/main" id="{80A4FC66-F58C-4E98-9900-83E175822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5722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Delivered</a:t>
            </a:r>
          </a:p>
        </p:txBody>
      </p:sp>
      <p:sp>
        <p:nvSpPr>
          <p:cNvPr id="32" name="Allocation model, farm-agent feedback, AI evaluation and inspectable outcomes">
            <a:extLst xmlns:a="http://schemas.openxmlformats.org/drawingml/2006/main">
              <a:ext uri="{FF2B5EF4-FFF2-40B4-BE49-F238E27FC236}">
                <a16:creationId xmlns:a16="http://schemas.microsoft.com/office/drawing/2014/main" id="{68E05385-9812-42A5-A9DC-E61BCBC5A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65722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8233E"/>
                </a:solidFill>
                <a:latin typeface="Arial"/>
                <a:ea typeface="Arial"/>
                <a:cs typeface="Arial"/>
              </a:rPr>
              <a:t>Allocation model, farm-agent feedback, AI evaluation and inspectable outcomes</a:t>
            </a:r>
          </a:p>
        </p:txBody>
      </p:sp>
    </p:spTree>
    <p:extLst>
      <p:ext uri="{BB962C8B-B14F-4D97-AF65-F5344CB8AC3E}">
        <p14:creationId xmlns:p14="http://schemas.microsoft.com/office/powerpoint/2010/main" val="1543541848"/>
      </p:ext>
    </p:extLst>
  </p:cSld>
  <p:transition advClick="0"/>
</p:sld>
</file>

<file path=ppt/slides/slide8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C37B2447-3919-423A-812F-62C8C2A74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82B3D7-4B6B-4C05-B659-6548420DB0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d58d67004f40eb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A7734C-3989-4364-9745-1A63C1CBA7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61bc213613426e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sp>
        <p:nvSpPr>
          <p:cNvPr id="5" name="SMART WEFE&#10;INNOVATION MODEL">
            <a:extLst xmlns:a="http://schemas.openxmlformats.org/drawingml/2006/main">
              <a:ext uri="{FF2B5EF4-FFF2-40B4-BE49-F238E27FC236}">
                <a16:creationId xmlns:a16="http://schemas.microsoft.com/office/drawing/2014/main" id="{AF54A2C9-15A0-437F-813B-3CEE2B212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6670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SMART WEFE</a:t>
            </a:r>
          </a:p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INNOVATION MODEL</a:t>
            </a:r>
          </a:p>
        </p:txBody>
      </p:sp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0182E94D-B7F1-486B-B294-33A7F4F11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00125"/>
            <a:ext cx="1952625" cy="619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8BCFB2EE-20B4-4D5E-B033-7BEB4E9BF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228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8_77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AAFD1506-0DDA-4E1A-8374-BD0E88ED3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095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8_78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3E9D6706-FB94-41B8-9DD8-8B797020D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38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8_79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392C92B1-8BA6-4FBF-BB2E-8766A3993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181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8_80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14E4BF2F-625C-4A19-9D74-66CF39F06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724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8_81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23F242D4-44DD-4224-AE22-319AC1CC2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267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8_82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28F09541-943F-47ED-879D-8E5A982CF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810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8_83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A012522D-434A-4333-8B95-A37CE190D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53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8969F0C1-3A03-4292-BA91-0D433C0C4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AAA9E6ED-B421-4FD5-B1D7-3A07EFD60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3A98FC37-EB5A-402B-B076-A5E337245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8_84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9BC768BA-8CB4-4F6C-BE9E-4C99BCAB0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8_85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B0F7F806-C74B-406B-AB4A-36AC2EBCC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3 / 7">
            <a:extLst xmlns:a="http://schemas.openxmlformats.org/drawingml/2006/main">
              <a:ext uri="{FF2B5EF4-FFF2-40B4-BE49-F238E27FC236}">
                <a16:creationId xmlns:a16="http://schemas.microsoft.com/office/drawing/2014/main" id="{4B6B98C4-EA98-45F0-89D2-F7227246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5EBED6-D63B-484F-9694-BE5B7B1C05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7ef2a4f492456f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Where does the shortage go?">
            <a:extLst xmlns:a="http://schemas.openxmlformats.org/drawingml/2006/main">
              <a:ext uri="{FF2B5EF4-FFF2-40B4-BE49-F238E27FC236}">
                <a16:creationId xmlns:a16="http://schemas.microsoft.com/office/drawing/2014/main" id="{E7CB78C2-A44E-4174-A630-169DBB59C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266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Where does the shortage go?</a:t>
            </a:r>
          </a:p>
        </p:txBody>
      </p:sp>
      <p:sp>
        <p:nvSpPr>
          <p:cNvPr id="23" name="Prepared allocation scenarios with identical demands and explicit resource const">
            <a:extLst xmlns:a="http://schemas.openxmlformats.org/drawingml/2006/main">
              <a:ext uri="{FF2B5EF4-FFF2-40B4-BE49-F238E27FC236}">
                <a16:creationId xmlns:a16="http://schemas.microsoft.com/office/drawing/2014/main" id="{9076DC81-ED93-4C9D-8C8D-BC422552B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981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Prepared allocation scenarios with identical demands and explicit resource constraints</a:t>
            </a:r>
          </a:p>
        </p:txBody>
      </p:sp>
      <p:sp>
        <p:nvSpPr>
          <p:cNvPr id="24" name="Scenario choices">
            <a:extLst xmlns:a="http://schemas.openxmlformats.org/drawingml/2006/main">
              <a:ext uri="{FF2B5EF4-FFF2-40B4-BE49-F238E27FC236}">
                <a16:creationId xmlns:a16="http://schemas.microsoft.com/office/drawing/2014/main" id="{0CD7DADD-36BE-44C8-9621-E5FA07584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81250"/>
            <a:ext cx="2905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Scenario choices</a:t>
            </a:r>
          </a:p>
        </p:txBody>
      </p:sp>
      <p:sp>
        <p:nvSpPr>
          <p:cNvPr id="25" name="jump_8_86">
            <ns18:hlinkClick xmlns:ns18="http://schemas.openxmlformats.org/drawingml/2006/main" xmlns:ns19="http://schemas.openxmlformats.org/officeDocument/2006/relationships" ns19:id="swimJump10" action="ppaction://hlinksldjump" tooltip="Worked P3"/>
            <a:extLst xmlns:a="http://schemas.openxmlformats.org/drawingml/2006/main">
              <a:ext uri="{FF2B5EF4-FFF2-40B4-BE49-F238E27FC236}">
                <a16:creationId xmlns:a16="http://schemas.microsoft.com/office/drawing/2014/main" id="{A12BC718-ADF8-4B54-836F-32784E73C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90512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Worked P3</a:t>
            </a:r>
          </a:p>
        </p:txBody>
      </p:sp>
      <p:sp>
        <p:nvSpPr>
          <p:cNvPr id="26" name="jump_8_87">
            <ns20:hlinkClick xmlns:ns20="http://schemas.openxmlformats.org/drawingml/2006/main" xmlns:ns21="http://schemas.openxmlformats.org/officeDocument/2006/relationships" ns21:id="swimJump11" action="ppaction://hlinksldjump" tooltip="Worked P4"/>
            <a:extLst xmlns:a="http://schemas.openxmlformats.org/drawingml/2006/main">
              <a:ext uri="{FF2B5EF4-FFF2-40B4-BE49-F238E27FC236}">
                <a16:creationId xmlns:a16="http://schemas.microsoft.com/office/drawing/2014/main" id="{009ABEC0-7AA2-428B-A3FB-6A37BC687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42900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Worked P4</a:t>
            </a:r>
          </a:p>
        </p:txBody>
      </p:sp>
      <p:sp>
        <p:nvSpPr>
          <p:cNvPr id="27" name="jump_8_88">
            <ns22:hlinkClick xmlns:ns22="http://schemas.openxmlformats.org/drawingml/2006/main" xmlns:ns23="http://schemas.openxmlformats.org/officeDocument/2006/relationships" ns23:id="swimJump12" action="ppaction://hlinksldjump" tooltip="Low energy"/>
            <a:extLst xmlns:a="http://schemas.openxmlformats.org/drawingml/2006/main">
              <a:ext uri="{FF2B5EF4-FFF2-40B4-BE49-F238E27FC236}">
                <a16:creationId xmlns:a16="http://schemas.microsoft.com/office/drawing/2014/main" id="{EB405A5A-731D-44FC-A603-E90D50A6E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95287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Low energy</a:t>
            </a:r>
          </a:p>
        </p:txBody>
      </p:sp>
      <p:sp>
        <p:nvSpPr>
          <p:cNvPr id="28" name="jump_8_89">
            <ns24:hlinkClick xmlns:ns24="http://schemas.openxmlformats.org/drawingml/2006/main" xmlns:ns25="http://schemas.openxmlformats.org/officeDocument/2006/relationships" ns25:id="swimJump13" action="ppaction://hlinksldjump" tooltip="Severe scarcity"/>
            <a:extLst xmlns:a="http://schemas.openxmlformats.org/drawingml/2006/main">
              <a:ext uri="{FF2B5EF4-FFF2-40B4-BE49-F238E27FC236}">
                <a16:creationId xmlns:a16="http://schemas.microsoft.com/office/drawing/2014/main" id="{7AE5CE33-568F-4925-845B-EE14CC9FA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47675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Severe scarcity</a:t>
            </a:r>
          </a:p>
        </p:txBody>
      </p:sp>
      <p:sp>
        <p:nvSpPr>
          <p:cNvPr id="29" name="jump_8_90">
            <ns26:hlinkClick xmlns:ns26="http://schemas.openxmlformats.org/drawingml/2006/main" xmlns:ns27="http://schemas.openxmlformats.org/officeDocument/2006/relationships" ns27:id="swimJump14" action="ppaction://hlinksldjump" tooltip="Abundant supply"/>
            <a:extLst xmlns:a="http://schemas.openxmlformats.org/drawingml/2006/main">
              <a:ext uri="{FF2B5EF4-FFF2-40B4-BE49-F238E27FC236}">
                <a16:creationId xmlns:a16="http://schemas.microsoft.com/office/drawing/2014/main" id="{85FA3427-E768-4995-93CB-5D01649D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00062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Abundant supply</a:t>
            </a:r>
          </a:p>
        </p:txBody>
      </p:sp>
      <p:sp>
        <p:nvSpPr>
          <p:cNvPr id="30" name="jump_8_91">
            <ns28:hlinkClick xmlns:ns28="http://schemas.openxmlformats.org/drawingml/2006/main" xmlns:ns29="http://schemas.openxmlformats.org/officeDocument/2006/relationships" ns29:id="swimJump15" action="ppaction://hlinksldjump" tooltip="P1 Priority"/>
            <a:extLst xmlns:a="http://schemas.openxmlformats.org/drawingml/2006/main">
              <a:ext uri="{FF2B5EF4-FFF2-40B4-BE49-F238E27FC236}">
                <a16:creationId xmlns:a16="http://schemas.microsoft.com/office/drawing/2014/main" id="{1EDDD258-65A0-42C5-8AE3-1A20567E1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52450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P1 Priority</a:t>
            </a:r>
          </a:p>
        </p:txBody>
      </p:sp>
      <p:sp>
        <p:nvSpPr>
          <p:cNvPr id="31" name="jump_8_92">
            <ns30:hlinkClick xmlns:ns30="http://schemas.openxmlformats.org/drawingml/2006/main" xmlns:ns31="http://schemas.openxmlformats.org/officeDocument/2006/relationships" ns31:id="swimJump16" action="ppaction://hlinksldjump" tooltip="P2 Proportional"/>
            <a:extLst xmlns:a="http://schemas.openxmlformats.org/drawingml/2006/main">
              <a:ext uri="{FF2B5EF4-FFF2-40B4-BE49-F238E27FC236}">
                <a16:creationId xmlns:a16="http://schemas.microsoft.com/office/drawing/2014/main" id="{829D7B53-76ED-4E13-9B67-F36C48A19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04837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P2 Proportional</a:t>
            </a:r>
          </a:p>
        </p:txBody>
      </p:sp>
      <p:sp>
        <p:nvSpPr>
          <p:cNvPr id="32" name="P4 Municipal protection">
            <a:extLst xmlns:a="http://schemas.openxmlformats.org/drawingml/2006/main">
              <a:ext uri="{FF2B5EF4-FFF2-40B4-BE49-F238E27FC236}">
                <a16:creationId xmlns:a16="http://schemas.microsoft.com/office/drawing/2014/main" id="{C5E98CC9-F9D8-47AB-8941-4931E2AF7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40030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P4 Municipal protection</a:t>
            </a:r>
          </a:p>
        </p:txBody>
      </p:sp>
      <p:sp>
        <p:nvSpPr>
          <p:cNvPr id="33" name="Inflow 65     Energy 28     Environmental target 25">
            <a:extLst xmlns:a="http://schemas.openxmlformats.org/drawingml/2006/main">
              <a:ext uri="{FF2B5EF4-FFF2-40B4-BE49-F238E27FC236}">
                <a16:creationId xmlns:a16="http://schemas.microsoft.com/office/drawing/2014/main" id="{FE1DAD20-10AF-4D01-A1D2-67BBF2F4C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91465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Inflow 65     Energy 28     Environmental target 25</a:t>
            </a:r>
          </a:p>
        </p:txBody>
      </p:sp>
      <p:graphicFrame>
        <p:nvGraphicFrame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C17AF96-3632-4335-B9DF-9B4479696D09}"/>
              </a:ext>
            </a:extLst>
          </p:cNvPr>
          <p:cNvGraphicFramePr/>
          <p:nvPr/>
        </p:nvGraphicFramePr>
        <p:xfrm>
          <a:off xmlns:a="http://schemas.openxmlformats.org/drawingml/2006/main" x="5667375" y="3524250"/>
          <a:ext xmlns:a="http://schemas.openxmlformats.org/drawingml/2006/main" cx="9048750" cy="2190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1905000"/>
                <a:gridCol w="2095500"/>
                <a:gridCol w="1905000"/>
              </a:tblGrid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Agent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Demand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Delivery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Deficit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Municipality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1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12.00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60.0%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8.00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60.0%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5" name="Pumping energy">
            <a:extLst xmlns:a="http://schemas.openxmlformats.org/drawingml/2006/main">
              <a:ext uri="{FF2B5EF4-FFF2-40B4-BE49-F238E27FC236}">
                <a16:creationId xmlns:a16="http://schemas.microsoft.com/office/drawing/2014/main" id="{52211723-536E-4A01-9BA6-BC88B79F0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5981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Pumping energy</a:t>
            </a:r>
          </a:p>
        </p:txBody>
      </p:sp>
      <p:sp>
        <p:nvSpPr>
          <p:cNvPr id="36" name="23.20 / 28.00">
            <a:extLst xmlns:a="http://schemas.openxmlformats.org/drawingml/2006/main">
              <a:ext uri="{FF2B5EF4-FFF2-40B4-BE49-F238E27FC236}">
                <a16:creationId xmlns:a16="http://schemas.microsoft.com/office/drawing/2014/main" id="{993454C6-2CF9-482B-8719-BDD37BFF4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6324600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23.20 / 28.00</a:t>
            </a:r>
          </a:p>
        </p:txBody>
      </p:sp>
      <p:sp>
        <p:nvSpPr>
          <p:cNvPr id="37" name="Residual flow">
            <a:extLst xmlns:a="http://schemas.openxmlformats.org/drawingml/2006/main">
              <a:ext uri="{FF2B5EF4-FFF2-40B4-BE49-F238E27FC236}">
                <a16:creationId xmlns:a16="http://schemas.microsoft.com/office/drawing/2014/main" id="{4554E47A-F88F-4DF9-9350-682819197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981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Residual flow</a:t>
            </a:r>
          </a:p>
        </p:txBody>
      </p:sp>
      <p:sp>
        <p:nvSpPr>
          <p:cNvPr id="38" name="25.00 / 25.00 target">
            <a:extLst xmlns:a="http://schemas.openxmlformats.org/drawingml/2006/main">
              <a:ext uri="{FF2B5EF4-FFF2-40B4-BE49-F238E27FC236}">
                <a16:creationId xmlns:a16="http://schemas.microsoft.com/office/drawing/2014/main" id="{3D78FF2D-9DB6-48C5-871D-666C2DFCC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25.00 / 25.00 target</a:t>
            </a:r>
          </a:p>
        </p:txBody>
      </p:sp>
      <p:sp>
        <p:nvSpPr>
          <p:cNvPr id="39" name="Municipal priority reallocates the remaining shortage to farms.">
            <a:extLst xmlns:a="http://schemas.openxmlformats.org/drawingml/2006/main">
              <a:ext uri="{FF2B5EF4-FFF2-40B4-BE49-F238E27FC236}">
                <a16:creationId xmlns:a16="http://schemas.microsoft.com/office/drawing/2014/main" id="{272A46A2-C7CD-4D60-8C15-D0B531B8E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6838950"/>
            <a:ext cx="904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33E"/>
                </a:solidFill>
                <a:latin typeface="Arial"/>
                <a:ea typeface="Arial"/>
                <a:cs typeface="Arial"/>
              </a:rPr>
              <a:t>Municipal priority reallocates the remaining shortage to farms.</a:t>
            </a:r>
          </a:p>
        </p:txBody>
      </p:sp>
    </p:spTree>
    <p:extLst>
      <p:ext uri="{BB962C8B-B14F-4D97-AF65-F5344CB8AC3E}">
        <p14:creationId xmlns:p14="http://schemas.microsoft.com/office/powerpoint/2010/main" val="2073628382"/>
      </p:ext>
    </p:extLst>
  </p:cSld>
  <p:transition advClick="0"/>
</p:sld>
</file>

<file path=ppt/slides/slide9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0C02D65D-5A80-4660-9E9C-3D899DD8B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7254C9-DF51-4799-88F5-170F27BB44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8bb3b069d241ec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4FEE0F-5E12-40CD-BD94-694FEB7EAA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5986bccb4440dd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sp>
        <p:nvSpPr>
          <p:cNvPr id="5" name="SMART WEFE&#10;INNOVATION MODEL">
            <a:extLst xmlns:a="http://schemas.openxmlformats.org/drawingml/2006/main">
              <a:ext uri="{FF2B5EF4-FFF2-40B4-BE49-F238E27FC236}">
                <a16:creationId xmlns:a16="http://schemas.microsoft.com/office/drawing/2014/main" id="{A69CF5FC-7DD7-43BF-BE40-3519839D2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6670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SMART WEFE</a:t>
            </a:r>
          </a:p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INNOVATION MODEL</a:t>
            </a:r>
          </a:p>
        </p:txBody>
      </p:sp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E7F9C7F9-41B4-4DDE-866B-3674D8153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00125"/>
            <a:ext cx="1952625" cy="619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3EA93C37-8BF4-49C9-8F63-F528A949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228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9_93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3E815450-DA3A-45D9-932B-58A7A722D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095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9_94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45E19F77-6E81-48AE-9BD2-E7754BAE7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38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9_95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6E838C49-96FA-419E-A35B-BECA0E720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181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9_96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57B363B4-5A87-4668-9646-F882B0001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724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9_97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D5BD1E70-4B7E-470D-BBC7-A159A3685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267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9_98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B506F234-FAC6-45BA-BD4B-E3265242C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810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9_99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A1B0BE21-1ECC-425D-99BF-084A0E40B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53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21306729-958C-4CF0-B04C-6241FCF46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6B91D293-6C7B-4D3D-9880-B0751E3BE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5600F40A-502C-4482-A9D9-E3CF7EB1A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9_100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FFCFD593-B0CB-44AA-A071-67721B775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9_101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855E5F1A-E2C6-4215-8358-4816FBB70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3 / 7">
            <a:extLst xmlns:a="http://schemas.openxmlformats.org/drawingml/2006/main">
              <a:ext uri="{FF2B5EF4-FFF2-40B4-BE49-F238E27FC236}">
                <a16:creationId xmlns:a16="http://schemas.microsoft.com/office/drawing/2014/main" id="{BC0AAF92-5402-411C-BB70-2B09303AF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DA7250-1508-4083-B82D-B031ED236D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73c224340b4d8d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Where does the shortage go?">
            <a:extLst xmlns:a="http://schemas.openxmlformats.org/drawingml/2006/main">
              <a:ext uri="{FF2B5EF4-FFF2-40B4-BE49-F238E27FC236}">
                <a16:creationId xmlns:a16="http://schemas.microsoft.com/office/drawing/2014/main" id="{6A27148D-E47D-45B6-BDAE-A1387ADCB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266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Where does the shortage go?</a:t>
            </a:r>
          </a:p>
        </p:txBody>
      </p:sp>
      <p:sp>
        <p:nvSpPr>
          <p:cNvPr id="23" name="Prepared allocation scenarios with identical demands and explicit resource const">
            <a:extLst xmlns:a="http://schemas.openxmlformats.org/drawingml/2006/main">
              <a:ext uri="{FF2B5EF4-FFF2-40B4-BE49-F238E27FC236}">
                <a16:creationId xmlns:a16="http://schemas.microsoft.com/office/drawing/2014/main" id="{676C0E76-67A5-44ED-91D1-28E64F2DA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981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Prepared allocation scenarios with identical demands and explicit resource constraints</a:t>
            </a:r>
          </a:p>
        </p:txBody>
      </p:sp>
      <p:sp>
        <p:nvSpPr>
          <p:cNvPr id="24" name="Scenario choices">
            <a:extLst xmlns:a="http://schemas.openxmlformats.org/drawingml/2006/main">
              <a:ext uri="{FF2B5EF4-FFF2-40B4-BE49-F238E27FC236}">
                <a16:creationId xmlns:a16="http://schemas.microsoft.com/office/drawing/2014/main" id="{1D6B67D7-FDA1-4865-BFEA-557252DCE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81250"/>
            <a:ext cx="2905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Scenario choices</a:t>
            </a:r>
          </a:p>
        </p:txBody>
      </p:sp>
      <p:sp>
        <p:nvSpPr>
          <p:cNvPr id="25" name="jump_9_102">
            <ns18:hlinkClick xmlns:ns18="http://schemas.openxmlformats.org/drawingml/2006/main" xmlns:ns19="http://schemas.openxmlformats.org/officeDocument/2006/relationships" ns19:id="swimJump10" action="ppaction://hlinksldjump" tooltip="Worked P3"/>
            <a:extLst xmlns:a="http://schemas.openxmlformats.org/drawingml/2006/main">
              <a:ext uri="{FF2B5EF4-FFF2-40B4-BE49-F238E27FC236}">
                <a16:creationId xmlns:a16="http://schemas.microsoft.com/office/drawing/2014/main" id="{7D229070-24D1-42CE-BB7B-82CFD0E38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90512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Worked P3</a:t>
            </a:r>
          </a:p>
        </p:txBody>
      </p:sp>
      <p:sp>
        <p:nvSpPr>
          <p:cNvPr id="26" name="jump_9_103">
            <ns20:hlinkClick xmlns:ns20="http://schemas.openxmlformats.org/drawingml/2006/main" xmlns:ns21="http://schemas.openxmlformats.org/officeDocument/2006/relationships" ns21:id="swimJump11" action="ppaction://hlinksldjump" tooltip="Worked P4"/>
            <a:extLst xmlns:a="http://schemas.openxmlformats.org/drawingml/2006/main">
              <a:ext uri="{FF2B5EF4-FFF2-40B4-BE49-F238E27FC236}">
                <a16:creationId xmlns:a16="http://schemas.microsoft.com/office/drawing/2014/main" id="{EFB9CE9C-D8CC-47C5-8135-44937E351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42900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Worked P4</a:t>
            </a:r>
          </a:p>
        </p:txBody>
      </p:sp>
      <p:sp>
        <p:nvSpPr>
          <p:cNvPr id="27" name="jump_9_104">
            <ns22:hlinkClick xmlns:ns22="http://schemas.openxmlformats.org/drawingml/2006/main" xmlns:ns23="http://schemas.openxmlformats.org/officeDocument/2006/relationships" ns23:id="swimJump12" action="ppaction://hlinksldjump" tooltip="Low energy"/>
            <a:extLst xmlns:a="http://schemas.openxmlformats.org/drawingml/2006/main">
              <a:ext uri="{FF2B5EF4-FFF2-40B4-BE49-F238E27FC236}">
                <a16:creationId xmlns:a16="http://schemas.microsoft.com/office/drawing/2014/main" id="{D5E725F4-39BD-46C2-9F35-12CAACA6E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95287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Low energy</a:t>
            </a:r>
          </a:p>
        </p:txBody>
      </p:sp>
      <p:sp>
        <p:nvSpPr>
          <p:cNvPr id="28" name="jump_9_105">
            <ns24:hlinkClick xmlns:ns24="http://schemas.openxmlformats.org/drawingml/2006/main" xmlns:ns25="http://schemas.openxmlformats.org/officeDocument/2006/relationships" ns25:id="swimJump13" action="ppaction://hlinksldjump" tooltip="Severe scarcity"/>
            <a:extLst xmlns:a="http://schemas.openxmlformats.org/drawingml/2006/main">
              <a:ext uri="{FF2B5EF4-FFF2-40B4-BE49-F238E27FC236}">
                <a16:creationId xmlns:a16="http://schemas.microsoft.com/office/drawing/2014/main" id="{77A14553-5ACC-4A17-9A8D-2AB2D760D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47675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Severe scarcity</a:t>
            </a:r>
          </a:p>
        </p:txBody>
      </p:sp>
      <p:sp>
        <p:nvSpPr>
          <p:cNvPr id="29" name="jump_9_106">
            <ns26:hlinkClick xmlns:ns26="http://schemas.openxmlformats.org/drawingml/2006/main" xmlns:ns27="http://schemas.openxmlformats.org/officeDocument/2006/relationships" ns27:id="swimJump14" action="ppaction://hlinksldjump" tooltip="Abundant supply"/>
            <a:extLst xmlns:a="http://schemas.openxmlformats.org/drawingml/2006/main">
              <a:ext uri="{FF2B5EF4-FFF2-40B4-BE49-F238E27FC236}">
                <a16:creationId xmlns:a16="http://schemas.microsoft.com/office/drawing/2014/main" id="{1F85ABCA-482C-4685-B570-344B1749C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00062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Abundant supply</a:t>
            </a:r>
          </a:p>
        </p:txBody>
      </p:sp>
      <p:sp>
        <p:nvSpPr>
          <p:cNvPr id="30" name="jump_9_107">
            <ns28:hlinkClick xmlns:ns28="http://schemas.openxmlformats.org/drawingml/2006/main" xmlns:ns29="http://schemas.openxmlformats.org/officeDocument/2006/relationships" ns29:id="swimJump15" action="ppaction://hlinksldjump" tooltip="P1 Priority"/>
            <a:extLst xmlns:a="http://schemas.openxmlformats.org/drawingml/2006/main">
              <a:ext uri="{FF2B5EF4-FFF2-40B4-BE49-F238E27FC236}">
                <a16:creationId xmlns:a16="http://schemas.microsoft.com/office/drawing/2014/main" id="{5E472A4F-18F6-44EA-ABCA-262A7D4E9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52450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P1 Priority</a:t>
            </a:r>
          </a:p>
        </p:txBody>
      </p:sp>
      <p:sp>
        <p:nvSpPr>
          <p:cNvPr id="31" name="jump_9_108">
            <ns30:hlinkClick xmlns:ns30="http://schemas.openxmlformats.org/drawingml/2006/main" xmlns:ns31="http://schemas.openxmlformats.org/officeDocument/2006/relationships" ns31:id="swimJump16" action="ppaction://hlinksldjump" tooltip="P2 Proportional"/>
            <a:extLst xmlns:a="http://schemas.openxmlformats.org/drawingml/2006/main">
              <a:ext uri="{FF2B5EF4-FFF2-40B4-BE49-F238E27FC236}">
                <a16:creationId xmlns:a16="http://schemas.microsoft.com/office/drawing/2014/main" id="{46E42381-6F02-4A62-9AE2-E6E738F38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04837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P2 Proportional</a:t>
            </a:r>
          </a:p>
        </p:txBody>
      </p:sp>
      <p:sp>
        <p:nvSpPr>
          <p:cNvPr id="32" name="P4 Municipal protection">
            <a:extLst xmlns:a="http://schemas.openxmlformats.org/drawingml/2006/main">
              <a:ext uri="{FF2B5EF4-FFF2-40B4-BE49-F238E27FC236}">
                <a16:creationId xmlns:a16="http://schemas.microsoft.com/office/drawing/2014/main" id="{2EB5A609-20C8-4C5C-8503-CF73E31A0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40030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P4 Municipal protection</a:t>
            </a:r>
          </a:p>
        </p:txBody>
      </p:sp>
      <p:sp>
        <p:nvSpPr>
          <p:cNvPr id="33" name="Inflow 90     Energy 15     Environmental target 25">
            <a:extLst xmlns:a="http://schemas.openxmlformats.org/drawingml/2006/main">
              <a:ext uri="{FF2B5EF4-FFF2-40B4-BE49-F238E27FC236}">
                <a16:creationId xmlns:a16="http://schemas.microsoft.com/office/drawing/2014/main" id="{F732D33E-3D35-4153-81AD-6DC9213AD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91465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Inflow 90     Energy 15     Environmental target 25</a:t>
            </a:r>
          </a:p>
        </p:txBody>
      </p:sp>
      <p:graphicFrame>
        <p:nvGraphicFrame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C6C1F25-3450-4222-A9B8-E3D865744175}"/>
              </a:ext>
            </a:extLst>
          </p:cNvPr>
          <p:cNvGraphicFramePr/>
          <p:nvPr/>
        </p:nvGraphicFramePr>
        <p:xfrm>
          <a:off xmlns:a="http://schemas.openxmlformats.org/drawingml/2006/main" x="5667375" y="3524250"/>
          <a:ext xmlns:a="http://schemas.openxmlformats.org/drawingml/2006/main" cx="9048750" cy="2190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1905000"/>
                <a:gridCol w="2095500"/>
                <a:gridCol w="1905000"/>
              </a:tblGrid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Agent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Demand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Delivery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Deficit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Municipality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1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6.88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77.1%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4.58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77.1%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5" name="Pumping energy">
            <a:extLst xmlns:a="http://schemas.openxmlformats.org/drawingml/2006/main">
              <a:ext uri="{FF2B5EF4-FFF2-40B4-BE49-F238E27FC236}">
                <a16:creationId xmlns:a16="http://schemas.microsoft.com/office/drawing/2014/main" id="{4F18B0A9-E8E0-430E-883F-D53776CE1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5981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Pumping energy</a:t>
            </a:r>
          </a:p>
        </p:txBody>
      </p:sp>
      <p:sp>
        <p:nvSpPr>
          <p:cNvPr id="36" name="15.00 / 15.00">
            <a:extLst xmlns:a="http://schemas.openxmlformats.org/drawingml/2006/main">
              <a:ext uri="{FF2B5EF4-FFF2-40B4-BE49-F238E27FC236}">
                <a16:creationId xmlns:a16="http://schemas.microsoft.com/office/drawing/2014/main" id="{4CC3E45F-244B-481A-BDD9-CAA93CE5B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6324600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15.00 / 15.00</a:t>
            </a:r>
          </a:p>
        </p:txBody>
      </p:sp>
      <p:sp>
        <p:nvSpPr>
          <p:cNvPr id="37" name="Residual flow">
            <a:extLst xmlns:a="http://schemas.openxmlformats.org/drawingml/2006/main">
              <a:ext uri="{FF2B5EF4-FFF2-40B4-BE49-F238E27FC236}">
                <a16:creationId xmlns:a16="http://schemas.microsoft.com/office/drawing/2014/main" id="{71CE9465-3730-4611-A98D-E2802A9DE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981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Residual flow</a:t>
            </a:r>
          </a:p>
        </p:txBody>
      </p:sp>
      <p:sp>
        <p:nvSpPr>
          <p:cNvPr id="38" name="58.54 / 25.00 target">
            <a:extLst xmlns:a="http://schemas.openxmlformats.org/drawingml/2006/main">
              <a:ext uri="{FF2B5EF4-FFF2-40B4-BE49-F238E27FC236}">
                <a16:creationId xmlns:a16="http://schemas.microsoft.com/office/drawing/2014/main" id="{3E5C92D2-7114-4F1F-ABA8-85CBB5448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58.54 / 25.00 target</a:t>
            </a:r>
          </a:p>
        </p:txBody>
      </p:sp>
      <p:sp>
        <p:nvSpPr>
          <p:cNvPr id="39" name="Municipal priority reallocates the remaining shortage to farms.">
            <a:extLst xmlns:a="http://schemas.openxmlformats.org/drawingml/2006/main">
              <a:ext uri="{FF2B5EF4-FFF2-40B4-BE49-F238E27FC236}">
                <a16:creationId xmlns:a16="http://schemas.microsoft.com/office/drawing/2014/main" id="{30ECFE38-8EA9-4197-AB9C-3D19BBEBE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6838950"/>
            <a:ext cx="904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33E"/>
                </a:solidFill>
                <a:latin typeface="Arial"/>
                <a:ea typeface="Arial"/>
                <a:cs typeface="Arial"/>
              </a:rPr>
              <a:t>Municipal priority reallocates the remaining shortage to farms.</a:t>
            </a:r>
          </a:p>
        </p:txBody>
      </p:sp>
    </p:spTree>
    <p:extLst>
      <p:ext uri="{BB962C8B-B14F-4D97-AF65-F5344CB8AC3E}">
        <p14:creationId xmlns:p14="http://schemas.microsoft.com/office/powerpoint/2010/main" val="1315606227"/>
      </p:ext>
    </p:extLst>
  </p:cSld>
  <p:transition advClick="0"/>
</p:sld>
</file>

<file path=ppt/slides/slide10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D62B0499-7222-4B94-A244-786F8A106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581C09-2B0F-4BB0-A185-5F7BE0310E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9a4f70387d4adb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A683EE-5E45-4102-A117-32EA99A32F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f7fb9545d6490b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sp>
        <p:nvSpPr>
          <p:cNvPr id="5" name="SMART WEFE&#10;INNOVATION MODEL">
            <a:extLst xmlns:a="http://schemas.openxmlformats.org/drawingml/2006/main">
              <a:ext uri="{FF2B5EF4-FFF2-40B4-BE49-F238E27FC236}">
                <a16:creationId xmlns:a16="http://schemas.microsoft.com/office/drawing/2014/main" id="{C29380FC-311C-4E48-971E-2C1327EB6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6670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SMART WEFE</a:t>
            </a:r>
          </a:p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INNOVATION MODEL</a:t>
            </a:r>
          </a:p>
        </p:txBody>
      </p:sp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BA438EE3-EE2C-4F00-B8BE-F9F3F6153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00125"/>
            <a:ext cx="1952625" cy="619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4AEB2A20-7D2C-485E-8017-41580055B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228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10_109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5A5CA937-3395-4035-9BFD-E8648F69C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095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10_110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5BC9A9CD-40B7-459A-9522-2CCDF540D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38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10_111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3C0DDDE9-6AEB-4DDB-905B-91808C6AC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181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10_112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8213E225-F331-4746-81CE-CAC6D579C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724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10_113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5E29D2C9-C2F8-4518-B7DD-02026BB0C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267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10_114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0B353BAD-0D90-4A5A-A335-9269824E0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810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10_115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8CA97C61-1587-4055-8490-1DE0742EB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53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8182F3E7-374F-44D1-9964-A1195B90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CD9B9701-63FB-4DA8-8E81-CDE0D0883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35FEC197-B888-4F70-991D-311D1D73D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10_116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FC70146C-6A9B-4684-BD42-A03893FEB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10_117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20FBDDD8-AF96-47C2-B6D1-DD202E7A1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3 / 7">
            <a:extLst xmlns:a="http://schemas.openxmlformats.org/drawingml/2006/main">
              <a:ext uri="{FF2B5EF4-FFF2-40B4-BE49-F238E27FC236}">
                <a16:creationId xmlns:a16="http://schemas.microsoft.com/office/drawing/2014/main" id="{2212177F-DF2F-4B0D-8ACF-2EADF347D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1977F6-7A05-4336-89EB-5103A7F87F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62b23ae58d4f05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Where does the shortage go?">
            <a:extLst xmlns:a="http://schemas.openxmlformats.org/drawingml/2006/main">
              <a:ext uri="{FF2B5EF4-FFF2-40B4-BE49-F238E27FC236}">
                <a16:creationId xmlns:a16="http://schemas.microsoft.com/office/drawing/2014/main" id="{88046986-DA1D-4167-8302-84219657B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266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Where does the shortage go?</a:t>
            </a:r>
          </a:p>
        </p:txBody>
      </p:sp>
      <p:sp>
        <p:nvSpPr>
          <p:cNvPr id="23" name="Prepared allocation scenarios with identical demands and explicit resource const">
            <a:extLst xmlns:a="http://schemas.openxmlformats.org/drawingml/2006/main">
              <a:ext uri="{FF2B5EF4-FFF2-40B4-BE49-F238E27FC236}">
                <a16:creationId xmlns:a16="http://schemas.microsoft.com/office/drawing/2014/main" id="{80BE11DB-24E9-4BB8-B90E-9D55E24E9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981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Prepared allocation scenarios with identical demands and explicit resource constraints</a:t>
            </a:r>
          </a:p>
        </p:txBody>
      </p:sp>
      <p:sp>
        <p:nvSpPr>
          <p:cNvPr id="24" name="Scenario choices">
            <a:extLst xmlns:a="http://schemas.openxmlformats.org/drawingml/2006/main">
              <a:ext uri="{FF2B5EF4-FFF2-40B4-BE49-F238E27FC236}">
                <a16:creationId xmlns:a16="http://schemas.microsoft.com/office/drawing/2014/main" id="{6ABF6BDD-EB3A-4363-9038-703336DA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81250"/>
            <a:ext cx="2905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Scenario choices</a:t>
            </a:r>
          </a:p>
        </p:txBody>
      </p:sp>
      <p:sp>
        <p:nvSpPr>
          <p:cNvPr id="25" name="jump_10_118">
            <ns18:hlinkClick xmlns:ns18="http://schemas.openxmlformats.org/drawingml/2006/main" xmlns:ns19="http://schemas.openxmlformats.org/officeDocument/2006/relationships" ns19:id="swimJump10" action="ppaction://hlinksldjump" tooltip="Worked P3"/>
            <a:extLst xmlns:a="http://schemas.openxmlformats.org/drawingml/2006/main">
              <a:ext uri="{FF2B5EF4-FFF2-40B4-BE49-F238E27FC236}">
                <a16:creationId xmlns:a16="http://schemas.microsoft.com/office/drawing/2014/main" id="{1983CE20-5CBC-4B5C-915C-1698806CE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90512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Worked P3</a:t>
            </a:r>
          </a:p>
        </p:txBody>
      </p:sp>
      <p:sp>
        <p:nvSpPr>
          <p:cNvPr id="26" name="jump_10_119">
            <ns20:hlinkClick xmlns:ns20="http://schemas.openxmlformats.org/drawingml/2006/main" xmlns:ns21="http://schemas.openxmlformats.org/officeDocument/2006/relationships" ns21:id="swimJump11" action="ppaction://hlinksldjump" tooltip="Worked P4"/>
            <a:extLst xmlns:a="http://schemas.openxmlformats.org/drawingml/2006/main">
              <a:ext uri="{FF2B5EF4-FFF2-40B4-BE49-F238E27FC236}">
                <a16:creationId xmlns:a16="http://schemas.microsoft.com/office/drawing/2014/main" id="{32DEA6B8-699D-4D42-B91E-343159FBD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42900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Worked P4</a:t>
            </a:r>
          </a:p>
        </p:txBody>
      </p:sp>
      <p:sp>
        <p:nvSpPr>
          <p:cNvPr id="27" name="jump_10_120">
            <ns22:hlinkClick xmlns:ns22="http://schemas.openxmlformats.org/drawingml/2006/main" xmlns:ns23="http://schemas.openxmlformats.org/officeDocument/2006/relationships" ns23:id="swimJump12" action="ppaction://hlinksldjump" tooltip="Low energy"/>
            <a:extLst xmlns:a="http://schemas.openxmlformats.org/drawingml/2006/main">
              <a:ext uri="{FF2B5EF4-FFF2-40B4-BE49-F238E27FC236}">
                <a16:creationId xmlns:a16="http://schemas.microsoft.com/office/drawing/2014/main" id="{6395CB27-302D-4C21-9BAC-D320FC646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95287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Low energy</a:t>
            </a:r>
          </a:p>
        </p:txBody>
      </p:sp>
      <p:sp>
        <p:nvSpPr>
          <p:cNvPr id="28" name="jump_10_121">
            <ns24:hlinkClick xmlns:ns24="http://schemas.openxmlformats.org/drawingml/2006/main" xmlns:ns25="http://schemas.openxmlformats.org/officeDocument/2006/relationships" ns25:id="swimJump13" action="ppaction://hlinksldjump" tooltip="Severe scarcity"/>
            <a:extLst xmlns:a="http://schemas.openxmlformats.org/drawingml/2006/main">
              <a:ext uri="{FF2B5EF4-FFF2-40B4-BE49-F238E27FC236}">
                <a16:creationId xmlns:a16="http://schemas.microsoft.com/office/drawing/2014/main" id="{6A1EC06B-405E-4C3A-8AA7-45FCAEA5F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47675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Severe scarcity</a:t>
            </a:r>
          </a:p>
        </p:txBody>
      </p:sp>
      <p:sp>
        <p:nvSpPr>
          <p:cNvPr id="29" name="jump_10_122">
            <ns26:hlinkClick xmlns:ns26="http://schemas.openxmlformats.org/drawingml/2006/main" xmlns:ns27="http://schemas.openxmlformats.org/officeDocument/2006/relationships" ns27:id="swimJump14" action="ppaction://hlinksldjump" tooltip="Abundant supply"/>
            <a:extLst xmlns:a="http://schemas.openxmlformats.org/drawingml/2006/main">
              <a:ext uri="{FF2B5EF4-FFF2-40B4-BE49-F238E27FC236}">
                <a16:creationId xmlns:a16="http://schemas.microsoft.com/office/drawing/2014/main" id="{4E74304A-E298-46B3-89D8-8CAF0E0C5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00062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Abundant supply</a:t>
            </a:r>
          </a:p>
        </p:txBody>
      </p:sp>
      <p:sp>
        <p:nvSpPr>
          <p:cNvPr id="30" name="jump_10_123">
            <ns28:hlinkClick xmlns:ns28="http://schemas.openxmlformats.org/drawingml/2006/main" xmlns:ns29="http://schemas.openxmlformats.org/officeDocument/2006/relationships" ns29:id="swimJump15" action="ppaction://hlinksldjump" tooltip="P1 Priority"/>
            <a:extLst xmlns:a="http://schemas.openxmlformats.org/drawingml/2006/main">
              <a:ext uri="{FF2B5EF4-FFF2-40B4-BE49-F238E27FC236}">
                <a16:creationId xmlns:a16="http://schemas.microsoft.com/office/drawing/2014/main" id="{ADC242B5-2759-4361-A1F7-2D0F74673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52450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P1 Priority</a:t>
            </a:r>
          </a:p>
        </p:txBody>
      </p:sp>
      <p:sp>
        <p:nvSpPr>
          <p:cNvPr id="31" name="jump_10_124">
            <ns30:hlinkClick xmlns:ns30="http://schemas.openxmlformats.org/drawingml/2006/main" xmlns:ns31="http://schemas.openxmlformats.org/officeDocument/2006/relationships" ns31:id="swimJump16" action="ppaction://hlinksldjump" tooltip="P2 Proportional"/>
            <a:extLst xmlns:a="http://schemas.openxmlformats.org/drawingml/2006/main">
              <a:ext uri="{FF2B5EF4-FFF2-40B4-BE49-F238E27FC236}">
                <a16:creationId xmlns:a16="http://schemas.microsoft.com/office/drawing/2014/main" id="{48F599DD-49F7-4678-B352-9DE247C4A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04837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P2 Proportional</a:t>
            </a:r>
          </a:p>
        </p:txBody>
      </p:sp>
      <p:sp>
        <p:nvSpPr>
          <p:cNvPr id="32" name="P4 Municipal protection">
            <a:extLst xmlns:a="http://schemas.openxmlformats.org/drawingml/2006/main">
              <a:ext uri="{FF2B5EF4-FFF2-40B4-BE49-F238E27FC236}">
                <a16:creationId xmlns:a16="http://schemas.microsoft.com/office/drawing/2014/main" id="{CADDA156-0E05-498E-AF06-530836236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40030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P4 Municipal protection</a:t>
            </a:r>
          </a:p>
        </p:txBody>
      </p:sp>
      <p:sp>
        <p:nvSpPr>
          <p:cNvPr id="33" name="Inflow 20     Energy 28     Environmental target 25">
            <a:extLst xmlns:a="http://schemas.openxmlformats.org/drawingml/2006/main">
              <a:ext uri="{FF2B5EF4-FFF2-40B4-BE49-F238E27FC236}">
                <a16:creationId xmlns:a16="http://schemas.microsoft.com/office/drawing/2014/main" id="{1D753747-2651-4759-8F8E-252110C11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91465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Inflow 20     Energy 28     Environmental target 25</a:t>
            </a:r>
          </a:p>
        </p:txBody>
      </p:sp>
      <p:graphicFrame>
        <p:nvGraphicFrame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6804A15-AE3B-4556-BE8E-6B91926BD85C}"/>
              </a:ext>
            </a:extLst>
          </p:cNvPr>
          <p:cNvGraphicFramePr/>
          <p:nvPr/>
        </p:nvGraphicFramePr>
        <p:xfrm>
          <a:off xmlns:a="http://schemas.openxmlformats.org/drawingml/2006/main" x="5667375" y="3524250"/>
          <a:ext xmlns:a="http://schemas.openxmlformats.org/drawingml/2006/main" cx="9048750" cy="2190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1905000"/>
                <a:gridCol w="2095500"/>
                <a:gridCol w="1905000"/>
              </a:tblGrid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Agent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Demand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Delivery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Deficit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Municipality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100.0%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1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100.0%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100.0%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5" name="Pumping energy">
            <a:extLst xmlns:a="http://schemas.openxmlformats.org/drawingml/2006/main">
              <a:ext uri="{FF2B5EF4-FFF2-40B4-BE49-F238E27FC236}">
                <a16:creationId xmlns:a16="http://schemas.microsoft.com/office/drawing/2014/main" id="{6317E9AF-527E-4FFC-A1E4-082AB6080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5981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Pumping energy</a:t>
            </a:r>
          </a:p>
        </p:txBody>
      </p:sp>
      <p:sp>
        <p:nvSpPr>
          <p:cNvPr id="36" name="0.00 / 28.00">
            <a:extLst xmlns:a="http://schemas.openxmlformats.org/drawingml/2006/main">
              <a:ext uri="{FF2B5EF4-FFF2-40B4-BE49-F238E27FC236}">
                <a16:creationId xmlns:a16="http://schemas.microsoft.com/office/drawing/2014/main" id="{C6AC78DE-5562-4F09-B8EB-2B4AB504A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6324600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0.00 / 28.00</a:t>
            </a:r>
          </a:p>
        </p:txBody>
      </p:sp>
      <p:sp>
        <p:nvSpPr>
          <p:cNvPr id="37" name="Residual flow">
            <a:extLst xmlns:a="http://schemas.openxmlformats.org/drawingml/2006/main">
              <a:ext uri="{FF2B5EF4-FFF2-40B4-BE49-F238E27FC236}">
                <a16:creationId xmlns:a16="http://schemas.microsoft.com/office/drawing/2014/main" id="{CCF8C1CD-0E20-4272-9CBF-E801D4F76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981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Residual flow</a:t>
            </a:r>
          </a:p>
        </p:txBody>
      </p:sp>
      <p:sp>
        <p:nvSpPr>
          <p:cNvPr id="38" name="20.00 / 25.00 target">
            <a:extLst xmlns:a="http://schemas.openxmlformats.org/drawingml/2006/main">
              <a:ext uri="{FF2B5EF4-FFF2-40B4-BE49-F238E27FC236}">
                <a16:creationId xmlns:a16="http://schemas.microsoft.com/office/drawing/2014/main" id="{2E809127-A95A-42B9-BEC3-8DE5E1503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20.00 / 25.00 target</a:t>
            </a:r>
          </a:p>
        </p:txBody>
      </p:sp>
      <p:sp>
        <p:nvSpPr>
          <p:cNvPr id="39" name="Inflow is below the environmental target.">
            <a:extLst xmlns:a="http://schemas.openxmlformats.org/drawingml/2006/main">
              <a:ext uri="{FF2B5EF4-FFF2-40B4-BE49-F238E27FC236}">
                <a16:creationId xmlns:a16="http://schemas.microsoft.com/office/drawing/2014/main" id="{FD6DB2D7-D0EE-4DC2-8A72-6BB1204B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6838950"/>
            <a:ext cx="904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33E"/>
                </a:solidFill>
                <a:latin typeface="Arial"/>
                <a:ea typeface="Arial"/>
                <a:cs typeface="Arial"/>
              </a:rPr>
              <a:t>Inflow is below the environmental target.</a:t>
            </a:r>
          </a:p>
        </p:txBody>
      </p:sp>
    </p:spTree>
    <p:extLst>
      <p:ext uri="{BB962C8B-B14F-4D97-AF65-F5344CB8AC3E}">
        <p14:creationId xmlns:p14="http://schemas.microsoft.com/office/powerpoint/2010/main" val="1151465186"/>
      </p:ext>
    </p:extLst>
  </p:cSld>
  <p:transition advClick="0"/>
</p:sld>
</file>

<file path=ppt/slides/slide11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BBCF68D5-AC2D-408C-A08E-45C0665AC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59BE6B-985B-428F-A52C-E2E0739FD5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c82970a76a47dc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201914-ED7F-4276-BC5E-A0B79F526F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8d213a0ad04e88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sp>
        <p:nvSpPr>
          <p:cNvPr id="5" name="SMART WEFE&#10;INNOVATION MODEL">
            <a:extLst xmlns:a="http://schemas.openxmlformats.org/drawingml/2006/main">
              <a:ext uri="{FF2B5EF4-FFF2-40B4-BE49-F238E27FC236}">
                <a16:creationId xmlns:a16="http://schemas.microsoft.com/office/drawing/2014/main" id="{39B7A95B-1038-411A-9BAF-F3C56B7DD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6670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SMART WEFE</a:t>
            </a:r>
          </a:p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INNOVATION MODEL</a:t>
            </a:r>
          </a:p>
        </p:txBody>
      </p:sp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746A3DF1-9DC8-483F-80F2-83B391358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00125"/>
            <a:ext cx="1952625" cy="619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A2A60850-DF9E-49E4-8CB4-3A88BF2F2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228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11_125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8D47CA2E-C4CD-4320-BBEE-4B03920C0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095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11_126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02238801-7EA9-49CA-BA79-862987F70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38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11_127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FC2266AC-9A65-4CE6-A7D4-61424CEF5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181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11_128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BB8C5F1E-CE4A-4264-AD66-AAE798AE8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724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11_129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CF904523-3E16-464A-9355-476610559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267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11_130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A8D36455-2563-4008-A78E-800F31627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810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11_131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3447E780-3504-430F-9B31-1A1F815D7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53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5ABF4F9F-A957-4F23-8B88-608B86704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C1E333DB-7277-414B-96E7-4CD054AAE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0F615162-411A-4EF2-891A-4B6216C39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11_132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0F31952F-8D28-4FD7-8918-3CC6995BE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11_133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B0C5E6FB-4A19-46A2-8DB4-6826CA3DB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3 / 7">
            <a:extLst xmlns:a="http://schemas.openxmlformats.org/drawingml/2006/main">
              <a:ext uri="{FF2B5EF4-FFF2-40B4-BE49-F238E27FC236}">
                <a16:creationId xmlns:a16="http://schemas.microsoft.com/office/drawing/2014/main" id="{4BBD8D1D-759C-43D5-926E-3B966D3F8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6E6E75-069A-4A10-811A-C294F724F4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e7885df8f3405e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Where does the shortage go?">
            <a:extLst xmlns:a="http://schemas.openxmlformats.org/drawingml/2006/main">
              <a:ext uri="{FF2B5EF4-FFF2-40B4-BE49-F238E27FC236}">
                <a16:creationId xmlns:a16="http://schemas.microsoft.com/office/drawing/2014/main" id="{A66FDA7E-DE36-4F79-8056-145DB0FE5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266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Where does the shortage go?</a:t>
            </a:r>
          </a:p>
        </p:txBody>
      </p:sp>
      <p:sp>
        <p:nvSpPr>
          <p:cNvPr id="23" name="Prepared allocation scenarios with identical demands and explicit resource const">
            <a:extLst xmlns:a="http://schemas.openxmlformats.org/drawingml/2006/main">
              <a:ext uri="{FF2B5EF4-FFF2-40B4-BE49-F238E27FC236}">
                <a16:creationId xmlns:a16="http://schemas.microsoft.com/office/drawing/2014/main" id="{4BA908B0-9EF8-459C-B3F2-00D3F1562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981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Prepared allocation scenarios with identical demands and explicit resource constraints</a:t>
            </a:r>
          </a:p>
        </p:txBody>
      </p:sp>
      <p:sp>
        <p:nvSpPr>
          <p:cNvPr id="24" name="Scenario choices">
            <a:extLst xmlns:a="http://schemas.openxmlformats.org/drawingml/2006/main">
              <a:ext uri="{FF2B5EF4-FFF2-40B4-BE49-F238E27FC236}">
                <a16:creationId xmlns:a16="http://schemas.microsoft.com/office/drawing/2014/main" id="{1A7AE8E4-0C42-470A-BB85-5660104FD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81250"/>
            <a:ext cx="2905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Scenario choices</a:t>
            </a:r>
          </a:p>
        </p:txBody>
      </p:sp>
      <p:sp>
        <p:nvSpPr>
          <p:cNvPr id="25" name="jump_11_134">
            <ns18:hlinkClick xmlns:ns18="http://schemas.openxmlformats.org/drawingml/2006/main" xmlns:ns19="http://schemas.openxmlformats.org/officeDocument/2006/relationships" ns19:id="swimJump10" action="ppaction://hlinksldjump" tooltip="Worked P3"/>
            <a:extLst xmlns:a="http://schemas.openxmlformats.org/drawingml/2006/main">
              <a:ext uri="{FF2B5EF4-FFF2-40B4-BE49-F238E27FC236}">
                <a16:creationId xmlns:a16="http://schemas.microsoft.com/office/drawing/2014/main" id="{44861D0F-F27E-4443-87A3-DB35ACFDA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90512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Worked P3</a:t>
            </a:r>
          </a:p>
        </p:txBody>
      </p:sp>
      <p:sp>
        <p:nvSpPr>
          <p:cNvPr id="26" name="jump_11_135">
            <ns20:hlinkClick xmlns:ns20="http://schemas.openxmlformats.org/drawingml/2006/main" xmlns:ns21="http://schemas.openxmlformats.org/officeDocument/2006/relationships" ns21:id="swimJump11" action="ppaction://hlinksldjump" tooltip="Worked P4"/>
            <a:extLst xmlns:a="http://schemas.openxmlformats.org/drawingml/2006/main">
              <a:ext uri="{FF2B5EF4-FFF2-40B4-BE49-F238E27FC236}">
                <a16:creationId xmlns:a16="http://schemas.microsoft.com/office/drawing/2014/main" id="{5D8DDD84-3528-4CB6-84FA-54A7FE307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42900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Worked P4</a:t>
            </a:r>
          </a:p>
        </p:txBody>
      </p:sp>
      <p:sp>
        <p:nvSpPr>
          <p:cNvPr id="27" name="jump_11_136">
            <ns22:hlinkClick xmlns:ns22="http://schemas.openxmlformats.org/drawingml/2006/main" xmlns:ns23="http://schemas.openxmlformats.org/officeDocument/2006/relationships" ns23:id="swimJump12" action="ppaction://hlinksldjump" tooltip="Low energy"/>
            <a:extLst xmlns:a="http://schemas.openxmlformats.org/drawingml/2006/main">
              <a:ext uri="{FF2B5EF4-FFF2-40B4-BE49-F238E27FC236}">
                <a16:creationId xmlns:a16="http://schemas.microsoft.com/office/drawing/2014/main" id="{59B73686-2B48-4D05-B0E0-4409DA7A5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95287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Low energy</a:t>
            </a:r>
          </a:p>
        </p:txBody>
      </p:sp>
      <p:sp>
        <p:nvSpPr>
          <p:cNvPr id="28" name="jump_11_137">
            <ns24:hlinkClick xmlns:ns24="http://schemas.openxmlformats.org/drawingml/2006/main" xmlns:ns25="http://schemas.openxmlformats.org/officeDocument/2006/relationships" ns25:id="swimJump13" action="ppaction://hlinksldjump" tooltip="Severe scarcity"/>
            <a:extLst xmlns:a="http://schemas.openxmlformats.org/drawingml/2006/main">
              <a:ext uri="{FF2B5EF4-FFF2-40B4-BE49-F238E27FC236}">
                <a16:creationId xmlns:a16="http://schemas.microsoft.com/office/drawing/2014/main" id="{94BD3ACB-3A18-430A-9CC3-C73AEE51E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47675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Severe scarcity</a:t>
            </a:r>
          </a:p>
        </p:txBody>
      </p:sp>
      <p:sp>
        <p:nvSpPr>
          <p:cNvPr id="29" name="jump_11_138">
            <ns26:hlinkClick xmlns:ns26="http://schemas.openxmlformats.org/drawingml/2006/main" xmlns:ns27="http://schemas.openxmlformats.org/officeDocument/2006/relationships" ns27:id="swimJump14" action="ppaction://hlinksldjump" tooltip="Abundant supply"/>
            <a:extLst xmlns:a="http://schemas.openxmlformats.org/drawingml/2006/main">
              <a:ext uri="{FF2B5EF4-FFF2-40B4-BE49-F238E27FC236}">
                <a16:creationId xmlns:a16="http://schemas.microsoft.com/office/drawing/2014/main" id="{AC426610-302B-4655-8603-0485EAD81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00062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Abundant supply</a:t>
            </a:r>
          </a:p>
        </p:txBody>
      </p:sp>
      <p:sp>
        <p:nvSpPr>
          <p:cNvPr id="30" name="jump_11_139">
            <ns28:hlinkClick xmlns:ns28="http://schemas.openxmlformats.org/drawingml/2006/main" xmlns:ns29="http://schemas.openxmlformats.org/officeDocument/2006/relationships" ns29:id="swimJump15" action="ppaction://hlinksldjump" tooltip="P1 Priority"/>
            <a:extLst xmlns:a="http://schemas.openxmlformats.org/drawingml/2006/main">
              <a:ext uri="{FF2B5EF4-FFF2-40B4-BE49-F238E27FC236}">
                <a16:creationId xmlns:a16="http://schemas.microsoft.com/office/drawing/2014/main" id="{6B798CAD-7105-46DC-AEAE-C001DF68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52450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P1 Priority</a:t>
            </a:r>
          </a:p>
        </p:txBody>
      </p:sp>
      <p:sp>
        <p:nvSpPr>
          <p:cNvPr id="31" name="jump_11_140">
            <ns30:hlinkClick xmlns:ns30="http://schemas.openxmlformats.org/drawingml/2006/main" xmlns:ns31="http://schemas.openxmlformats.org/officeDocument/2006/relationships" ns31:id="swimJump16" action="ppaction://hlinksldjump" tooltip="P2 Proportional"/>
            <a:extLst xmlns:a="http://schemas.openxmlformats.org/drawingml/2006/main">
              <a:ext uri="{FF2B5EF4-FFF2-40B4-BE49-F238E27FC236}">
                <a16:creationId xmlns:a16="http://schemas.microsoft.com/office/drawing/2014/main" id="{DAC3E2AF-C0F6-4B06-B803-E200E2924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04837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P2 Proportional</a:t>
            </a:r>
          </a:p>
        </p:txBody>
      </p:sp>
      <p:sp>
        <p:nvSpPr>
          <p:cNvPr id="32" name="P4 Municipal protection">
            <a:extLst xmlns:a="http://schemas.openxmlformats.org/drawingml/2006/main">
              <a:ext uri="{FF2B5EF4-FFF2-40B4-BE49-F238E27FC236}">
                <a16:creationId xmlns:a16="http://schemas.microsoft.com/office/drawing/2014/main" id="{6CEDC937-6A94-4905-9C22-538A06A30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40030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P4 Municipal protection</a:t>
            </a:r>
          </a:p>
        </p:txBody>
      </p:sp>
      <p:sp>
        <p:nvSpPr>
          <p:cNvPr id="33" name="Inflow 120     Energy 70     Environmental target 25">
            <a:extLst xmlns:a="http://schemas.openxmlformats.org/drawingml/2006/main">
              <a:ext uri="{FF2B5EF4-FFF2-40B4-BE49-F238E27FC236}">
                <a16:creationId xmlns:a16="http://schemas.microsoft.com/office/drawing/2014/main" id="{F1E6E3FD-0E76-4130-A3BC-81B7CBBFA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91465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Inflow 120     Energy 70     Environmental target 25</a:t>
            </a:r>
          </a:p>
        </p:txBody>
      </p:sp>
      <p:graphicFrame>
        <p:nvGraphicFrame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0B5681C-0F13-484E-8E3E-EA46A9C495D1}"/>
              </a:ext>
            </a:extLst>
          </p:cNvPr>
          <p:cNvGraphicFramePr/>
          <p:nvPr/>
        </p:nvGraphicFramePr>
        <p:xfrm>
          <a:off xmlns:a="http://schemas.openxmlformats.org/drawingml/2006/main" x="5667375" y="3524250"/>
          <a:ext xmlns:a="http://schemas.openxmlformats.org/drawingml/2006/main" cx="9048750" cy="2190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1905000"/>
                <a:gridCol w="2095500"/>
                <a:gridCol w="1905000"/>
              </a:tblGrid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Agent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Demand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Delivery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Deficit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Municipality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1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5" name="Pumping energy">
            <a:extLst xmlns:a="http://schemas.openxmlformats.org/drawingml/2006/main">
              <a:ext uri="{FF2B5EF4-FFF2-40B4-BE49-F238E27FC236}">
                <a16:creationId xmlns:a16="http://schemas.microsoft.com/office/drawing/2014/main" id="{CEC7293D-346A-49EF-AE7F-9140DA4B1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5981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Pumping energy</a:t>
            </a:r>
          </a:p>
        </p:txBody>
      </p:sp>
      <p:sp>
        <p:nvSpPr>
          <p:cNvPr id="36" name="52.00 / 70.00">
            <a:extLst xmlns:a="http://schemas.openxmlformats.org/drawingml/2006/main">
              <a:ext uri="{FF2B5EF4-FFF2-40B4-BE49-F238E27FC236}">
                <a16:creationId xmlns:a16="http://schemas.microsoft.com/office/drawing/2014/main" id="{A3C75AF3-0F3C-4D07-BA7A-CC6FB7C39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6324600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52.00 / 70.00</a:t>
            </a:r>
          </a:p>
        </p:txBody>
      </p:sp>
      <p:sp>
        <p:nvSpPr>
          <p:cNvPr id="37" name="Residual flow">
            <a:extLst xmlns:a="http://schemas.openxmlformats.org/drawingml/2006/main">
              <a:ext uri="{FF2B5EF4-FFF2-40B4-BE49-F238E27FC236}">
                <a16:creationId xmlns:a16="http://schemas.microsoft.com/office/drawing/2014/main" id="{84BC087C-7E77-4786-BA19-1076AE83E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981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Residual flow</a:t>
            </a:r>
          </a:p>
        </p:txBody>
      </p:sp>
      <p:sp>
        <p:nvSpPr>
          <p:cNvPr id="38" name="50.00 / 25.00 target">
            <a:extLst xmlns:a="http://schemas.openxmlformats.org/drawingml/2006/main">
              <a:ext uri="{FF2B5EF4-FFF2-40B4-BE49-F238E27FC236}">
                <a16:creationId xmlns:a16="http://schemas.microsoft.com/office/drawing/2014/main" id="{C1146127-8BED-4304-BC6D-0D93D48F4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50.00 / 25.00 target</a:t>
            </a:r>
          </a:p>
        </p:txBody>
      </p:sp>
      <p:sp>
        <p:nvSpPr>
          <p:cNvPr id="39" name="Municipal priority reallocates the remaining shortage to farms.">
            <a:extLst xmlns:a="http://schemas.openxmlformats.org/drawingml/2006/main">
              <a:ext uri="{FF2B5EF4-FFF2-40B4-BE49-F238E27FC236}">
                <a16:creationId xmlns:a16="http://schemas.microsoft.com/office/drawing/2014/main" id="{7584DFE2-6A53-4915-9E43-F00EECEFA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6838950"/>
            <a:ext cx="904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33E"/>
                </a:solidFill>
                <a:latin typeface="Arial"/>
                <a:ea typeface="Arial"/>
                <a:cs typeface="Arial"/>
              </a:rPr>
              <a:t>Municipal priority reallocates the remaining shortage to farms.</a:t>
            </a:r>
          </a:p>
        </p:txBody>
      </p:sp>
    </p:spTree>
    <p:extLst>
      <p:ext uri="{BB962C8B-B14F-4D97-AF65-F5344CB8AC3E}">
        <p14:creationId xmlns:p14="http://schemas.microsoft.com/office/powerpoint/2010/main" val="1030044014"/>
      </p:ext>
    </p:extLst>
  </p:cSld>
  <p:transition advClick="0"/>
</p:sld>
</file>

<file path=ppt/slides/slide12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B6904DDB-E05B-4C1E-8635-1A3AA8AD3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B2965A-A93D-48BE-A761-807D96289F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11d77db72e47e8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544C40-255E-4292-8DAC-5B0FE939B8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8fba23c2c34352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sp>
        <p:nvSpPr>
          <p:cNvPr id="5" name="SMART WEFE&#10;INNOVATION MODEL">
            <a:extLst xmlns:a="http://schemas.openxmlformats.org/drawingml/2006/main">
              <a:ext uri="{FF2B5EF4-FFF2-40B4-BE49-F238E27FC236}">
                <a16:creationId xmlns:a16="http://schemas.microsoft.com/office/drawing/2014/main" id="{4CDA3B01-A4E6-414C-914E-B53512167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6670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SMART WEFE</a:t>
            </a:r>
          </a:p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INNOVATION MODEL</a:t>
            </a:r>
          </a:p>
        </p:txBody>
      </p:sp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6E6ECCA0-3172-469B-89C0-76B03996B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00125"/>
            <a:ext cx="1952625" cy="619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C67B1ED1-2660-4E5F-B6C4-547B5207E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228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12_141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3494C27B-2673-4D97-8900-67F1C3B2A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095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12_142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9E3CF121-5887-4CBB-871A-B5A663D72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38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12_143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0E75B3DE-A13D-4115-9C73-0F1443DA6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181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12_144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DA4FD0E0-1CE3-42F4-943E-B8D30ACBB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724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12_145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603B8EE6-4C2D-4439-9473-B1391C0D7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267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12_146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B1544B94-7AAD-4566-B6B3-E8D546E8E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810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12_147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A8AC96FF-BCAC-4500-AAEA-57E3F989F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53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D5A3CFD1-CDD8-4BDA-9CEC-2E7421E59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7EAF5EF6-FA1F-42EB-B84B-1EF38C140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59E61460-930C-452A-8586-60A7EDC23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12_148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49F3D27C-41F7-458A-A11C-7DE77B52F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12_149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1A484803-2288-4B06-A63D-5249E704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3 / 7">
            <a:extLst xmlns:a="http://schemas.openxmlformats.org/drawingml/2006/main">
              <a:ext uri="{FF2B5EF4-FFF2-40B4-BE49-F238E27FC236}">
                <a16:creationId xmlns:a16="http://schemas.microsoft.com/office/drawing/2014/main" id="{79AB50E3-5F95-43A2-854C-6E97F8BF1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A9DD45-F74C-4602-A0B0-DEE7AE5D33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6ec8b9070f4b30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Where does the shortage go?">
            <a:extLst xmlns:a="http://schemas.openxmlformats.org/drawingml/2006/main">
              <a:ext uri="{FF2B5EF4-FFF2-40B4-BE49-F238E27FC236}">
                <a16:creationId xmlns:a16="http://schemas.microsoft.com/office/drawing/2014/main" id="{9A9F59E9-C941-4FF9-8D28-5DF29D01B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266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Where does the shortage go?</a:t>
            </a:r>
          </a:p>
        </p:txBody>
      </p:sp>
      <p:sp>
        <p:nvSpPr>
          <p:cNvPr id="23" name="Prepared allocation scenarios with identical demands and explicit resource const">
            <a:extLst xmlns:a="http://schemas.openxmlformats.org/drawingml/2006/main">
              <a:ext uri="{FF2B5EF4-FFF2-40B4-BE49-F238E27FC236}">
                <a16:creationId xmlns:a16="http://schemas.microsoft.com/office/drawing/2014/main" id="{C41EBD11-F710-4D9D-9A24-7BF4194BC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981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Prepared allocation scenarios with identical demands and explicit resource constraints</a:t>
            </a:r>
          </a:p>
        </p:txBody>
      </p:sp>
      <p:sp>
        <p:nvSpPr>
          <p:cNvPr id="24" name="Scenario choices">
            <a:extLst xmlns:a="http://schemas.openxmlformats.org/drawingml/2006/main">
              <a:ext uri="{FF2B5EF4-FFF2-40B4-BE49-F238E27FC236}">
                <a16:creationId xmlns:a16="http://schemas.microsoft.com/office/drawing/2014/main" id="{8040021F-5714-48B2-938B-407B52525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81250"/>
            <a:ext cx="2905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Scenario choices</a:t>
            </a:r>
          </a:p>
        </p:txBody>
      </p:sp>
      <p:sp>
        <p:nvSpPr>
          <p:cNvPr id="25" name="jump_12_150">
            <ns18:hlinkClick xmlns:ns18="http://schemas.openxmlformats.org/drawingml/2006/main" xmlns:ns19="http://schemas.openxmlformats.org/officeDocument/2006/relationships" ns19:id="swimJump10" action="ppaction://hlinksldjump" tooltip="Worked P3"/>
            <a:extLst xmlns:a="http://schemas.openxmlformats.org/drawingml/2006/main">
              <a:ext uri="{FF2B5EF4-FFF2-40B4-BE49-F238E27FC236}">
                <a16:creationId xmlns:a16="http://schemas.microsoft.com/office/drawing/2014/main" id="{A42EB8F4-414C-40C8-98D1-5374FC689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90512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Worked P3</a:t>
            </a:r>
          </a:p>
        </p:txBody>
      </p:sp>
      <p:sp>
        <p:nvSpPr>
          <p:cNvPr id="26" name="jump_12_151">
            <ns20:hlinkClick xmlns:ns20="http://schemas.openxmlformats.org/drawingml/2006/main" xmlns:ns21="http://schemas.openxmlformats.org/officeDocument/2006/relationships" ns21:id="swimJump11" action="ppaction://hlinksldjump" tooltip="Worked P4"/>
            <a:extLst xmlns:a="http://schemas.openxmlformats.org/drawingml/2006/main">
              <a:ext uri="{FF2B5EF4-FFF2-40B4-BE49-F238E27FC236}">
                <a16:creationId xmlns:a16="http://schemas.microsoft.com/office/drawing/2014/main" id="{A6C0F3CF-4738-40BE-ABAF-EA408631D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42900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Worked P4</a:t>
            </a:r>
          </a:p>
        </p:txBody>
      </p:sp>
      <p:sp>
        <p:nvSpPr>
          <p:cNvPr id="27" name="jump_12_152">
            <ns22:hlinkClick xmlns:ns22="http://schemas.openxmlformats.org/drawingml/2006/main" xmlns:ns23="http://schemas.openxmlformats.org/officeDocument/2006/relationships" ns23:id="swimJump12" action="ppaction://hlinksldjump" tooltip="Low energy"/>
            <a:extLst xmlns:a="http://schemas.openxmlformats.org/drawingml/2006/main">
              <a:ext uri="{FF2B5EF4-FFF2-40B4-BE49-F238E27FC236}">
                <a16:creationId xmlns:a16="http://schemas.microsoft.com/office/drawing/2014/main" id="{76848AA7-9FCB-4F76-83A0-22EA58E44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95287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Low energy</a:t>
            </a:r>
          </a:p>
        </p:txBody>
      </p:sp>
      <p:sp>
        <p:nvSpPr>
          <p:cNvPr id="28" name="jump_12_153">
            <ns24:hlinkClick xmlns:ns24="http://schemas.openxmlformats.org/drawingml/2006/main" xmlns:ns25="http://schemas.openxmlformats.org/officeDocument/2006/relationships" ns25:id="swimJump13" action="ppaction://hlinksldjump" tooltip="Severe scarcity"/>
            <a:extLst xmlns:a="http://schemas.openxmlformats.org/drawingml/2006/main">
              <a:ext uri="{FF2B5EF4-FFF2-40B4-BE49-F238E27FC236}">
                <a16:creationId xmlns:a16="http://schemas.microsoft.com/office/drawing/2014/main" id="{814C9E15-5802-44B4-80AF-A31274E9C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47675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Severe scarcity</a:t>
            </a:r>
          </a:p>
        </p:txBody>
      </p:sp>
      <p:sp>
        <p:nvSpPr>
          <p:cNvPr id="29" name="jump_12_154">
            <ns26:hlinkClick xmlns:ns26="http://schemas.openxmlformats.org/drawingml/2006/main" xmlns:ns27="http://schemas.openxmlformats.org/officeDocument/2006/relationships" ns27:id="swimJump14" action="ppaction://hlinksldjump" tooltip="Abundant supply"/>
            <a:extLst xmlns:a="http://schemas.openxmlformats.org/drawingml/2006/main">
              <a:ext uri="{FF2B5EF4-FFF2-40B4-BE49-F238E27FC236}">
                <a16:creationId xmlns:a16="http://schemas.microsoft.com/office/drawing/2014/main" id="{A93636E2-FBAA-4E3F-962B-57CCEA3A5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00062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Abundant supply</a:t>
            </a:r>
          </a:p>
        </p:txBody>
      </p:sp>
      <p:sp>
        <p:nvSpPr>
          <p:cNvPr id="30" name="jump_12_155">
            <ns28:hlinkClick xmlns:ns28="http://schemas.openxmlformats.org/drawingml/2006/main" xmlns:ns29="http://schemas.openxmlformats.org/officeDocument/2006/relationships" ns29:id="swimJump15" action="ppaction://hlinksldjump" tooltip="P1 Priority"/>
            <a:extLst xmlns:a="http://schemas.openxmlformats.org/drawingml/2006/main">
              <a:ext uri="{FF2B5EF4-FFF2-40B4-BE49-F238E27FC236}">
                <a16:creationId xmlns:a16="http://schemas.microsoft.com/office/drawing/2014/main" id="{481EF045-85C4-40FD-82B5-1B9C36B64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52450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P1 Priority</a:t>
            </a:r>
          </a:p>
        </p:txBody>
      </p:sp>
      <p:sp>
        <p:nvSpPr>
          <p:cNvPr id="31" name="jump_12_156">
            <ns30:hlinkClick xmlns:ns30="http://schemas.openxmlformats.org/drawingml/2006/main" xmlns:ns31="http://schemas.openxmlformats.org/officeDocument/2006/relationships" ns31:id="swimJump16" action="ppaction://hlinksldjump" tooltip="P2 Proportional"/>
            <a:extLst xmlns:a="http://schemas.openxmlformats.org/drawingml/2006/main">
              <a:ext uri="{FF2B5EF4-FFF2-40B4-BE49-F238E27FC236}">
                <a16:creationId xmlns:a16="http://schemas.microsoft.com/office/drawing/2014/main" id="{987B6F33-FF77-45F7-AFFD-09F28B309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04837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P2 Proportional</a:t>
            </a:r>
          </a:p>
        </p:txBody>
      </p:sp>
      <p:sp>
        <p:nvSpPr>
          <p:cNvPr id="32" name="P1 Priority">
            <a:extLst xmlns:a="http://schemas.openxmlformats.org/drawingml/2006/main">
              <a:ext uri="{FF2B5EF4-FFF2-40B4-BE49-F238E27FC236}">
                <a16:creationId xmlns:a16="http://schemas.microsoft.com/office/drawing/2014/main" id="{F789997D-C5BA-4778-87D3-60C340DC6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40030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P1 Priority</a:t>
            </a:r>
          </a:p>
        </p:txBody>
      </p:sp>
      <p:sp>
        <p:nvSpPr>
          <p:cNvPr id="33" name="Inflow 65     Energy 28     Environmental target 25">
            <a:extLst xmlns:a="http://schemas.openxmlformats.org/drawingml/2006/main">
              <a:ext uri="{FF2B5EF4-FFF2-40B4-BE49-F238E27FC236}">
                <a16:creationId xmlns:a16="http://schemas.microsoft.com/office/drawing/2014/main" id="{72069C5C-59D7-4D7C-BE88-93F926E1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91465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Inflow 65     Energy 28     Environmental target 25</a:t>
            </a:r>
          </a:p>
        </p:txBody>
      </p:sp>
      <p:graphicFrame>
        <p:nvGraphicFrame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2FA1FE5-D00B-42A9-B5F1-38455FF75544}"/>
              </a:ext>
            </a:extLst>
          </p:cNvPr>
          <p:cNvGraphicFramePr/>
          <p:nvPr/>
        </p:nvGraphicFramePr>
        <p:xfrm>
          <a:off xmlns:a="http://schemas.openxmlformats.org/drawingml/2006/main" x="5667375" y="3524250"/>
          <a:ext xmlns:a="http://schemas.openxmlformats.org/drawingml/2006/main" cx="9048750" cy="2190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1905000"/>
                <a:gridCol w="2095500"/>
                <a:gridCol w="1905000"/>
              </a:tblGrid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Agent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Demand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Delivery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Deficit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Municipality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1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17.14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42.9%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8.57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57.1%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5" name="Pumping energy">
            <a:extLst xmlns:a="http://schemas.openxmlformats.org/drawingml/2006/main">
              <a:ext uri="{FF2B5EF4-FFF2-40B4-BE49-F238E27FC236}">
                <a16:creationId xmlns:a16="http://schemas.microsoft.com/office/drawing/2014/main" id="{6071131C-879E-44DC-98C6-6EC270C53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5981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Pumping energy</a:t>
            </a:r>
          </a:p>
        </p:txBody>
      </p:sp>
      <p:sp>
        <p:nvSpPr>
          <p:cNvPr id="36" name="28.00 / 28.00">
            <a:extLst xmlns:a="http://schemas.openxmlformats.org/drawingml/2006/main">
              <a:ext uri="{FF2B5EF4-FFF2-40B4-BE49-F238E27FC236}">
                <a16:creationId xmlns:a16="http://schemas.microsoft.com/office/drawing/2014/main" id="{1A264670-17E2-4EA4-A62D-792F70940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6324600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28.00 / 28.00</a:t>
            </a:r>
          </a:p>
        </p:txBody>
      </p:sp>
      <p:sp>
        <p:nvSpPr>
          <p:cNvPr id="37" name="Residual flow">
            <a:extLst xmlns:a="http://schemas.openxmlformats.org/drawingml/2006/main">
              <a:ext uri="{FF2B5EF4-FFF2-40B4-BE49-F238E27FC236}">
                <a16:creationId xmlns:a16="http://schemas.microsoft.com/office/drawing/2014/main" id="{18122ABE-C9A8-4313-B4DC-25562642A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981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Residual flow</a:t>
            </a:r>
          </a:p>
        </p:txBody>
      </p:sp>
      <p:sp>
        <p:nvSpPr>
          <p:cNvPr id="38" name="19.29 / 25.00 target">
            <a:extLst xmlns:a="http://schemas.openxmlformats.org/drawingml/2006/main">
              <a:ext uri="{FF2B5EF4-FFF2-40B4-BE49-F238E27FC236}">
                <a16:creationId xmlns:a16="http://schemas.microsoft.com/office/drawing/2014/main" id="{F9AAE5B3-A3C2-40FF-800B-6DE9E7ED6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19.29 / 25.00 target</a:t>
            </a:r>
          </a:p>
        </p:txBody>
      </p:sp>
      <p:sp>
        <p:nvSpPr>
          <p:cNvPr id="39" name="A change in policy changes the distribution of unmet demand.">
            <a:extLst xmlns:a="http://schemas.openxmlformats.org/drawingml/2006/main">
              <a:ext uri="{FF2B5EF4-FFF2-40B4-BE49-F238E27FC236}">
                <a16:creationId xmlns:a16="http://schemas.microsoft.com/office/drawing/2014/main" id="{6AD06984-CC93-44B7-B725-792C0EFDB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6838950"/>
            <a:ext cx="904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33E"/>
                </a:solidFill>
                <a:latin typeface="Arial"/>
                <a:ea typeface="Arial"/>
                <a:cs typeface="Arial"/>
              </a:rPr>
              <a:t>A change in policy changes the distribution of unmet demand.</a:t>
            </a:r>
          </a:p>
        </p:txBody>
      </p:sp>
    </p:spTree>
    <p:extLst>
      <p:ext uri="{BB962C8B-B14F-4D97-AF65-F5344CB8AC3E}">
        <p14:creationId xmlns:p14="http://schemas.microsoft.com/office/powerpoint/2010/main" val="1397908564"/>
      </p:ext>
    </p:extLst>
  </p:cSld>
  <p:transition advClick="0"/>
</p:sld>
</file>

<file path=ppt/slides/slide13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3891F4A7-EC38-447F-A1C8-0B27C0FB9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0EDDB1-97EA-4459-945B-7931EA94F71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056ad59cc34b5d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330D39-CA44-499D-BF16-F6AB093472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832f420f6c414e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sp>
        <p:nvSpPr>
          <p:cNvPr id="5" name="SMART WEFE&#10;INNOVATION MODEL">
            <a:extLst xmlns:a="http://schemas.openxmlformats.org/drawingml/2006/main">
              <a:ext uri="{FF2B5EF4-FFF2-40B4-BE49-F238E27FC236}">
                <a16:creationId xmlns:a16="http://schemas.microsoft.com/office/drawing/2014/main" id="{C61E6656-1D65-4E27-9C61-4974609F6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6670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SMART WEFE</a:t>
            </a:r>
          </a:p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INNOVATION MODEL</a:t>
            </a:r>
          </a:p>
        </p:txBody>
      </p:sp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FB04DAC3-E090-4D96-BCAE-D0D3E67E9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00125"/>
            <a:ext cx="1952625" cy="619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9128EC73-063A-4B76-855C-6E510B8FE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228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13_157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00EB82FE-E6E2-4973-8736-032E4897F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095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13_158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E7CF3AEC-497D-4CDA-B015-1C4C194F8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38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13_159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05FBA6D4-405C-420D-B728-04453DB15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181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13_160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A777CEDD-AA22-49EC-8863-58EE7B57B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724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13_161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18FD1A5A-6C98-4DF1-80BB-4FE916445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267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13_162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259B5565-3F8D-4010-98A8-CCB655CB4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810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13_163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8A8B10D2-AC04-454E-B913-DCC313FA0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53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3A45400D-8B4A-4CF2-8EDF-805B42913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4A6194CF-FD89-49EF-B275-61A51739B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91F8EA64-37A2-4874-A7C8-46BC74F27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13_164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F9F3F466-0793-45BE-A9B4-66303F927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13_165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9C40CADA-D73E-40F2-B076-243091B9E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3 / 7">
            <a:extLst xmlns:a="http://schemas.openxmlformats.org/drawingml/2006/main">
              <a:ext uri="{FF2B5EF4-FFF2-40B4-BE49-F238E27FC236}">
                <a16:creationId xmlns:a16="http://schemas.microsoft.com/office/drawing/2014/main" id="{2D409F6E-356E-46E5-AAE6-DE9775B5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3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84816C-58A1-459C-B43F-19CADE5B85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3935652105430a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Where does the shortage go?">
            <a:extLst xmlns:a="http://schemas.openxmlformats.org/drawingml/2006/main">
              <a:ext uri="{FF2B5EF4-FFF2-40B4-BE49-F238E27FC236}">
                <a16:creationId xmlns:a16="http://schemas.microsoft.com/office/drawing/2014/main" id="{A4EC18BB-66B1-4685-AB2F-CEBDACC2E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266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Where does the shortage go?</a:t>
            </a:r>
          </a:p>
        </p:txBody>
      </p:sp>
      <p:sp>
        <p:nvSpPr>
          <p:cNvPr id="23" name="Prepared allocation scenarios with identical demands and explicit resource const">
            <a:extLst xmlns:a="http://schemas.openxmlformats.org/drawingml/2006/main">
              <a:ext uri="{FF2B5EF4-FFF2-40B4-BE49-F238E27FC236}">
                <a16:creationId xmlns:a16="http://schemas.microsoft.com/office/drawing/2014/main" id="{C4DA8F27-5129-43B2-A66E-BAEC14D00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981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Prepared allocation scenarios with identical demands and explicit resource constraints</a:t>
            </a:r>
          </a:p>
        </p:txBody>
      </p:sp>
      <p:sp>
        <p:nvSpPr>
          <p:cNvPr id="24" name="Scenario choices">
            <a:extLst xmlns:a="http://schemas.openxmlformats.org/drawingml/2006/main">
              <a:ext uri="{FF2B5EF4-FFF2-40B4-BE49-F238E27FC236}">
                <a16:creationId xmlns:a16="http://schemas.microsoft.com/office/drawing/2014/main" id="{C63DBC5A-3082-4299-8F3E-01A2A221F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81250"/>
            <a:ext cx="2905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Scenario choices</a:t>
            </a:r>
          </a:p>
        </p:txBody>
      </p:sp>
      <p:sp>
        <p:nvSpPr>
          <p:cNvPr id="25" name="jump_13_166">
            <ns18:hlinkClick xmlns:ns18="http://schemas.openxmlformats.org/drawingml/2006/main" xmlns:ns19="http://schemas.openxmlformats.org/officeDocument/2006/relationships" ns19:id="swimJump10" action="ppaction://hlinksldjump" tooltip="Worked P3"/>
            <a:extLst xmlns:a="http://schemas.openxmlformats.org/drawingml/2006/main">
              <a:ext uri="{FF2B5EF4-FFF2-40B4-BE49-F238E27FC236}">
                <a16:creationId xmlns:a16="http://schemas.microsoft.com/office/drawing/2014/main" id="{5D1E1587-D781-41B3-B8FF-E42053DCB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90512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Worked P3</a:t>
            </a:r>
          </a:p>
        </p:txBody>
      </p:sp>
      <p:sp>
        <p:nvSpPr>
          <p:cNvPr id="26" name="jump_13_167">
            <ns20:hlinkClick xmlns:ns20="http://schemas.openxmlformats.org/drawingml/2006/main" xmlns:ns21="http://schemas.openxmlformats.org/officeDocument/2006/relationships" ns21:id="swimJump11" action="ppaction://hlinksldjump" tooltip="Worked P4"/>
            <a:extLst xmlns:a="http://schemas.openxmlformats.org/drawingml/2006/main">
              <a:ext uri="{FF2B5EF4-FFF2-40B4-BE49-F238E27FC236}">
                <a16:creationId xmlns:a16="http://schemas.microsoft.com/office/drawing/2014/main" id="{5E4F3AB6-5BAD-494D-94A9-FAF3023AF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42900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Worked P4</a:t>
            </a:r>
          </a:p>
        </p:txBody>
      </p:sp>
      <p:sp>
        <p:nvSpPr>
          <p:cNvPr id="27" name="jump_13_168">
            <ns22:hlinkClick xmlns:ns22="http://schemas.openxmlformats.org/drawingml/2006/main" xmlns:ns23="http://schemas.openxmlformats.org/officeDocument/2006/relationships" ns23:id="swimJump12" action="ppaction://hlinksldjump" tooltip="Low energy"/>
            <a:extLst xmlns:a="http://schemas.openxmlformats.org/drawingml/2006/main">
              <a:ext uri="{FF2B5EF4-FFF2-40B4-BE49-F238E27FC236}">
                <a16:creationId xmlns:a16="http://schemas.microsoft.com/office/drawing/2014/main" id="{383482E1-1474-4C1A-B353-F2E643B71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95287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Low energy</a:t>
            </a:r>
          </a:p>
        </p:txBody>
      </p:sp>
      <p:sp>
        <p:nvSpPr>
          <p:cNvPr id="28" name="jump_13_169">
            <ns24:hlinkClick xmlns:ns24="http://schemas.openxmlformats.org/drawingml/2006/main" xmlns:ns25="http://schemas.openxmlformats.org/officeDocument/2006/relationships" ns25:id="swimJump13" action="ppaction://hlinksldjump" tooltip="Severe scarcity"/>
            <a:extLst xmlns:a="http://schemas.openxmlformats.org/drawingml/2006/main">
              <a:ext uri="{FF2B5EF4-FFF2-40B4-BE49-F238E27FC236}">
                <a16:creationId xmlns:a16="http://schemas.microsoft.com/office/drawing/2014/main" id="{B9836EF0-E317-448E-8637-B5BBCD1A5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47675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Severe scarcity</a:t>
            </a:r>
          </a:p>
        </p:txBody>
      </p:sp>
      <p:sp>
        <p:nvSpPr>
          <p:cNvPr id="29" name="jump_13_170">
            <ns26:hlinkClick xmlns:ns26="http://schemas.openxmlformats.org/drawingml/2006/main" xmlns:ns27="http://schemas.openxmlformats.org/officeDocument/2006/relationships" ns27:id="swimJump14" action="ppaction://hlinksldjump" tooltip="Abundant supply"/>
            <a:extLst xmlns:a="http://schemas.openxmlformats.org/drawingml/2006/main">
              <a:ext uri="{FF2B5EF4-FFF2-40B4-BE49-F238E27FC236}">
                <a16:creationId xmlns:a16="http://schemas.microsoft.com/office/drawing/2014/main" id="{D3D268CE-AEB4-4705-8D22-45340C539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00062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Abundant supply</a:t>
            </a:r>
          </a:p>
        </p:txBody>
      </p:sp>
      <p:sp>
        <p:nvSpPr>
          <p:cNvPr id="30" name="jump_13_171">
            <ns28:hlinkClick xmlns:ns28="http://schemas.openxmlformats.org/drawingml/2006/main" xmlns:ns29="http://schemas.openxmlformats.org/officeDocument/2006/relationships" ns29:id="swimJump15" action="ppaction://hlinksldjump" tooltip="P1 Priority"/>
            <a:extLst xmlns:a="http://schemas.openxmlformats.org/drawingml/2006/main">
              <a:ext uri="{FF2B5EF4-FFF2-40B4-BE49-F238E27FC236}">
                <a16:creationId xmlns:a16="http://schemas.microsoft.com/office/drawing/2014/main" id="{441E4BC8-4168-427C-9657-1783149F6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524500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P1 Priority</a:t>
            </a:r>
          </a:p>
        </p:txBody>
      </p:sp>
      <p:sp>
        <p:nvSpPr>
          <p:cNvPr id="31" name="jump_13_172">
            <ns30:hlinkClick xmlns:ns30="http://schemas.openxmlformats.org/drawingml/2006/main" xmlns:ns31="http://schemas.openxmlformats.org/officeDocument/2006/relationships" ns31:id="swimJump16" action="ppaction://hlinksldjump" tooltip="P2 Proportional"/>
            <a:extLst xmlns:a="http://schemas.openxmlformats.org/drawingml/2006/main">
              <a:ext uri="{FF2B5EF4-FFF2-40B4-BE49-F238E27FC236}">
                <a16:creationId xmlns:a16="http://schemas.microsoft.com/office/drawing/2014/main" id="{390594ED-22B8-4411-A8BF-8399066A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048375"/>
            <a:ext cx="2857500" cy="428625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P2 Proportional</a:t>
            </a:r>
          </a:p>
        </p:txBody>
      </p:sp>
      <p:sp>
        <p:nvSpPr>
          <p:cNvPr id="32" name="P2 Proportional">
            <a:extLst xmlns:a="http://schemas.openxmlformats.org/drawingml/2006/main">
              <a:ext uri="{FF2B5EF4-FFF2-40B4-BE49-F238E27FC236}">
                <a16:creationId xmlns:a16="http://schemas.microsoft.com/office/drawing/2014/main" id="{FFCDC179-20A1-45D7-BA58-EDA7FD3CE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40030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P2 Proportional</a:t>
            </a:r>
          </a:p>
        </p:txBody>
      </p:sp>
      <p:sp>
        <p:nvSpPr>
          <p:cNvPr id="33" name="Inflow 65     Energy 28     Environmental target 25">
            <a:extLst xmlns:a="http://schemas.openxmlformats.org/drawingml/2006/main">
              <a:ext uri="{FF2B5EF4-FFF2-40B4-BE49-F238E27FC236}">
                <a16:creationId xmlns:a16="http://schemas.microsoft.com/office/drawing/2014/main" id="{3119E44B-3076-4EA9-B220-9489933E5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914650"/>
            <a:ext cx="895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Inflow 65     Energy 28     Environmental target 25</a:t>
            </a:r>
          </a:p>
        </p:txBody>
      </p:sp>
      <p:graphicFrame>
        <p:nvGraphicFrame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58F4342-3D88-4619-9ABC-775BE12950E8}"/>
              </a:ext>
            </a:extLst>
          </p:cNvPr>
          <p:cNvGraphicFramePr/>
          <p:nvPr/>
        </p:nvGraphicFramePr>
        <p:xfrm>
          <a:off xmlns:a="http://schemas.openxmlformats.org/drawingml/2006/main" x="5667375" y="3524250"/>
          <a:ext xmlns:a="http://schemas.openxmlformats.org/drawingml/2006/main" cx="9048750" cy="2190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1905000"/>
                <a:gridCol w="2095500"/>
                <a:gridCol w="1905000"/>
              </a:tblGrid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Agent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Demand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Delivery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Deficit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Municipality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18.57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7.1%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1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15.18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49.4%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547688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10.12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49.4%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5" name="Pumping energy">
            <a:extLst xmlns:a="http://schemas.openxmlformats.org/drawingml/2006/main">
              <a:ext uri="{FF2B5EF4-FFF2-40B4-BE49-F238E27FC236}">
                <a16:creationId xmlns:a16="http://schemas.microsoft.com/office/drawing/2014/main" id="{4A5A67D7-C17B-481B-BFDE-7E2D7B0F5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5981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Pumping energy</a:t>
            </a:r>
          </a:p>
        </p:txBody>
      </p:sp>
      <p:sp>
        <p:nvSpPr>
          <p:cNvPr id="36" name="28.00 / 28.00">
            <a:extLst xmlns:a="http://schemas.openxmlformats.org/drawingml/2006/main">
              <a:ext uri="{FF2B5EF4-FFF2-40B4-BE49-F238E27FC236}">
                <a16:creationId xmlns:a16="http://schemas.microsoft.com/office/drawing/2014/main" id="{B1F59BAB-24DB-49B4-91A4-5CAC50D13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6324600"/>
            <a:ext cx="400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28.00 / 28.00</a:t>
            </a:r>
          </a:p>
        </p:txBody>
      </p:sp>
      <p:sp>
        <p:nvSpPr>
          <p:cNvPr id="37" name="Residual flow">
            <a:extLst xmlns:a="http://schemas.openxmlformats.org/drawingml/2006/main">
              <a:ext uri="{FF2B5EF4-FFF2-40B4-BE49-F238E27FC236}">
                <a16:creationId xmlns:a16="http://schemas.microsoft.com/office/drawing/2014/main" id="{A5F1923B-8864-456F-BCF3-CAC09362A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5981700"/>
            <a:ext cx="3810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Residual flow</a:t>
            </a:r>
          </a:p>
        </p:txBody>
      </p:sp>
      <p:sp>
        <p:nvSpPr>
          <p:cNvPr id="38" name="21.13 / 25.00 target">
            <a:extLst xmlns:a="http://schemas.openxmlformats.org/drawingml/2006/main">
              <a:ext uri="{FF2B5EF4-FFF2-40B4-BE49-F238E27FC236}">
                <a16:creationId xmlns:a16="http://schemas.microsoft.com/office/drawing/2014/main" id="{2E1117C5-F890-45A5-B042-53389067D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24600"/>
            <a:ext cx="4238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7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21.13 / 25.00 target</a:t>
            </a:r>
          </a:p>
        </p:txBody>
      </p:sp>
      <p:sp>
        <p:nvSpPr>
          <p:cNvPr id="39" name="A change in policy changes the distribution of unmet demand.">
            <a:extLst xmlns:a="http://schemas.openxmlformats.org/drawingml/2006/main">
              <a:ext uri="{FF2B5EF4-FFF2-40B4-BE49-F238E27FC236}">
                <a16:creationId xmlns:a16="http://schemas.microsoft.com/office/drawing/2014/main" id="{898D8C58-9A22-4266-BAFD-B68BE9257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6838950"/>
            <a:ext cx="9048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8233E"/>
                </a:solidFill>
                <a:latin typeface="Arial"/>
                <a:ea typeface="Arial"/>
                <a:cs typeface="Arial"/>
              </a:rPr>
              <a:t>A change in policy changes the distribution of unmet demand.</a:t>
            </a:r>
          </a:p>
        </p:txBody>
      </p:sp>
    </p:spTree>
    <p:extLst>
      <p:ext uri="{BB962C8B-B14F-4D97-AF65-F5344CB8AC3E}">
        <p14:creationId xmlns:p14="http://schemas.microsoft.com/office/powerpoint/2010/main" val="475502820"/>
      </p:ext>
    </p:extLst>
  </p:cSld>
  <p:transition advClick="0"/>
</p:sld>
</file>

<file path=ppt/slides/slide14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1903CAFD-2296-44A4-8A70-B4D74FEB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2203F1-462D-40A2-B747-0DF787A309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d9e54a53224e4f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E54443-5841-4109-B4CE-204BC2EBC8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d0d9768a204af4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sp>
        <p:nvSpPr>
          <p:cNvPr id="5" name="SMART WEFE&#10;INNOVATION MODEL">
            <a:extLst xmlns:a="http://schemas.openxmlformats.org/drawingml/2006/main">
              <a:ext uri="{FF2B5EF4-FFF2-40B4-BE49-F238E27FC236}">
                <a16:creationId xmlns:a16="http://schemas.microsoft.com/office/drawing/2014/main" id="{D1EEB86E-2B7D-4453-8C51-68BCA4B42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6670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SMART WEFE</a:t>
            </a:r>
          </a:p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INNOVATION MODEL</a:t>
            </a:r>
          </a:p>
        </p:txBody>
      </p:sp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553DF8F5-469C-4553-B4BD-76E8B85B4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00125"/>
            <a:ext cx="1952625" cy="619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1EA127A6-6B1F-46CA-8470-5CDA0656B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228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14_173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B650E905-A23D-4C35-8BF5-D0EADEB0D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095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14_174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3F354A3E-02EC-4DDA-A07F-3C91CC3B1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38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14_175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15A42F7E-DCE3-4DE3-8F27-485DBC59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181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14_176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E890ED05-1029-40D2-BCED-407F035AB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724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14_177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0E9C4F55-E555-4326-A801-58CF3878F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267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14_178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939BDBE0-C782-442A-9889-28B86F964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810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14_179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D96C90B1-8A89-4093-B5BD-1DCFE2A6B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53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752AEA8E-BA59-4A83-AA3B-2DA7C9542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B1FE534A-49E3-40BB-8C6C-F4DB57ABB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EFB6B620-E588-4EDD-85DB-C408BEEA8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14_180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7B085DA9-CAE3-46D1-A17A-8DC6147EE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14_181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BA36E3C0-FCAC-427A-8660-FE271B9E7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4 / 7">
            <a:extLst xmlns:a="http://schemas.openxmlformats.org/drawingml/2006/main">
              <a:ext uri="{FF2B5EF4-FFF2-40B4-BE49-F238E27FC236}">
                <a16:creationId xmlns:a16="http://schemas.microsoft.com/office/drawing/2014/main" id="{37C4B022-983A-4B12-8519-3F73CA863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4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754A69-29AC-4484-996E-CAAF815FC0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39b62ea2f645c1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Shortage changes the next month’s demand">
            <a:extLst xmlns:a="http://schemas.openxmlformats.org/drawingml/2006/main">
              <a:ext uri="{FF2B5EF4-FFF2-40B4-BE49-F238E27FC236}">
                <a16:creationId xmlns:a16="http://schemas.microsoft.com/office/drawing/2014/main" id="{9D19877B-B87B-4C83-BACC-5208B1230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266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Shortage changes the next month’s demand</a:t>
            </a:r>
          </a:p>
        </p:txBody>
      </p:sp>
      <p:sp>
        <p:nvSpPr>
          <p:cNvPr id="23" name="A fixed seed-7 trajectory, with drought in months 25–36 and 30% less pumping ene">
            <a:extLst xmlns:a="http://schemas.openxmlformats.org/drawingml/2006/main">
              <a:ext uri="{FF2B5EF4-FFF2-40B4-BE49-F238E27FC236}">
                <a16:creationId xmlns:a16="http://schemas.microsoft.com/office/drawing/2014/main" id="{4ADC68DE-E9B0-479E-A090-8965C4476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981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A fixed seed-7 trajectory, with drought in months 25–36 and 30% less pumping energy</a:t>
            </a:r>
          </a:p>
        </p:txBody>
      </p:sp>
      <p:sp>
        <p:nvSpPr>
          <p:cNvPr id="24" name="jump_14_182">
            <ns18:hlinkClick xmlns:ns18="http://schemas.openxmlformats.org/drawingml/2006/main" xmlns:ns19="http://schemas.openxmlformats.org/officeDocument/2006/relationships" ns19:id="swimJump10" action="ppaction://hlinksldjump" tooltip="Month 25"/>
            <a:extLst xmlns:a="http://schemas.openxmlformats.org/drawingml/2006/main">
              <a:ext uri="{FF2B5EF4-FFF2-40B4-BE49-F238E27FC236}">
                <a16:creationId xmlns:a16="http://schemas.microsoft.com/office/drawing/2014/main" id="{0EA1E961-ADF4-48D4-8B83-28B665B21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81250"/>
            <a:ext cx="20955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Month 25</a:t>
            </a:r>
          </a:p>
        </p:txBody>
      </p:sp>
      <p:sp>
        <p:nvSpPr>
          <p:cNvPr id="25" name="jump_14_183">
            <ns20:hlinkClick xmlns:ns20="http://schemas.openxmlformats.org/drawingml/2006/main" xmlns:ns21="http://schemas.openxmlformats.org/officeDocument/2006/relationships" ns21:id="swimJump11" action="ppaction://hlinksldjump" tooltip="Month 26"/>
            <a:extLst xmlns:a="http://schemas.openxmlformats.org/drawingml/2006/main">
              <a:ext uri="{FF2B5EF4-FFF2-40B4-BE49-F238E27FC236}">
                <a16:creationId xmlns:a16="http://schemas.microsoft.com/office/drawing/2014/main" id="{00CCA5C9-D0D3-4A0C-82D9-72E9FACDE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81250"/>
            <a:ext cx="20955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Month 26</a:t>
            </a:r>
          </a:p>
        </p:txBody>
      </p:sp>
      <p:sp>
        <p:nvSpPr>
          <p:cNvPr id="26" name="jump_14_184">
            <ns22:hlinkClick xmlns:ns22="http://schemas.openxmlformats.org/drawingml/2006/main" xmlns:ns23="http://schemas.openxmlformats.org/officeDocument/2006/relationships" ns23:id="swimJump12" action="ppaction://hlinksldjump" tooltip="26 no feedback"/>
            <a:extLst xmlns:a="http://schemas.openxmlformats.org/drawingml/2006/main">
              <a:ext uri="{FF2B5EF4-FFF2-40B4-BE49-F238E27FC236}">
                <a16:creationId xmlns:a16="http://schemas.microsoft.com/office/drawing/2014/main" id="{18390817-F869-4752-A318-343924CCF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2381250"/>
            <a:ext cx="2619375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26 no feedback</a:t>
            </a:r>
          </a:p>
        </p:txBody>
      </p:sp>
      <p:sp>
        <p:nvSpPr>
          <p:cNvPr id="27" name="Month 26    Q 54.53    E 28.00&#10;Adaptation α = 0.25">
            <a:extLst xmlns:a="http://schemas.openxmlformats.org/drawingml/2006/main">
              <a:ext uri="{FF2B5EF4-FFF2-40B4-BE49-F238E27FC236}">
                <a16:creationId xmlns:a16="http://schemas.microsoft.com/office/drawing/2014/main" id="{97A92794-24DC-4BD8-909F-9A817B620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4384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Month 26    Q 54.53    E 28.00</a:t>
            </a:r>
          </a:p>
          <a:p xmlns:a="http://schemas.openxmlformats.org/drawingml/2006/main">
            <a: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Adaptation α = 0.25</a:t>
            </a:r>
          </a:p>
        </p:txBody>
      </p:sp>
      <p:graphicFrame>
        <p:nvGraphicFramePr>
          <p:cNvPr id="28" name="Chart">
            <a:extLst xmlns:a="http://schemas.openxmlformats.org/drawingml/2006/main">
              <a:ext uri="{FF2B5EF4-FFF2-40B4-BE49-F238E27FC236}">
                <a16:creationId xmlns:a16="http://schemas.microsoft.com/office/drawing/2014/main" id="{0FE3E64E-CF2F-4998-BD3A-CD946046FA19}"/>
              </a:ext>
            </a:extLst>
          </p:cNvPr>
          <p:cNvGraphicFramePr/>
          <p:nvPr/>
        </p:nvGraphicFramePr>
        <p:xfrm>
          <a:off xmlns:a="http://schemas.openxmlformats.org/drawingml/2006/main" x="2333625" y="3048000"/>
          <a:ext xmlns:a="http://schemas.openxmlformats.org/drawingml/2006/main" cx="7334250" cy="26193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c88c2ccf9d54300"/>
          </a:graphicData>
        </a:graphic>
      </p:graphicFrame>
      <p:graphicFrame>
        <p:nvGraphicFrame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0F611CB-1C1F-4B45-8B91-19744CD46D42}"/>
              </a:ext>
            </a:extLst>
          </p:cNvPr>
          <p:cNvGraphicFramePr/>
          <p:nvPr/>
        </p:nvGraphicFramePr>
        <p:xfrm>
          <a:off xmlns:a="http://schemas.openxmlformats.org/drawingml/2006/main" x="9953625" y="3143250"/>
          <a:ext xmlns:a="http://schemas.openxmlformats.org/drawingml/2006/main" cx="4762500" cy="2286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76375"/>
                <a:gridCol w="1095375"/>
                <a:gridCol w="1095375"/>
                <a:gridCol w="1095375"/>
              </a:tblGrid>
              <a:tr h="571500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Agent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Demand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Supply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Next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571500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Town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1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23.35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5.72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24.34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571500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15.56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3.81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16.22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" name="Farm 1 next demand">
            <a:extLst xmlns:a="http://schemas.openxmlformats.org/drawingml/2006/main">
              <a:ext uri="{FF2B5EF4-FFF2-40B4-BE49-F238E27FC236}">
                <a16:creationId xmlns:a16="http://schemas.microsoft.com/office/drawing/2014/main" id="{27D9391E-FE52-42CB-B474-397EDD9FF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010275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Farm 1 next demand</a:t>
            </a:r>
          </a:p>
        </p:txBody>
      </p:sp>
      <p:sp>
        <p:nvSpPr>
          <p:cNvPr id="31" name="30 × (1 − 0.25 × 0.76) = 24.34">
            <a:extLst xmlns:a="http://schemas.openxmlformats.org/drawingml/2006/main">
              <a:ext uri="{FF2B5EF4-FFF2-40B4-BE49-F238E27FC236}">
                <a16:creationId xmlns:a16="http://schemas.microsoft.com/office/drawing/2014/main" id="{E10FB579-6C18-49CD-928D-0E4461749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4865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8233E"/>
                </a:solidFill>
                <a:latin typeface="Arial"/>
                <a:ea typeface="Arial"/>
                <a:cs typeface="Arial"/>
              </a:rPr>
              <a:t>30 × (1 − 0.25 × 0.76) = 24.34</a:t>
            </a:r>
          </a:p>
        </p:txBody>
      </p:sp>
      <p:sp>
        <p:nvSpPr>
          <p:cNvPr id="32" name="Deficit severity (%) by month">
            <a:extLst xmlns:a="http://schemas.openxmlformats.org/drawingml/2006/main">
              <a:ext uri="{FF2B5EF4-FFF2-40B4-BE49-F238E27FC236}">
                <a16:creationId xmlns:a16="http://schemas.microsoft.com/office/drawing/2014/main" id="{3B15DCE0-37AD-47A8-9B94-99CF41218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667375"/>
            <a:ext cx="733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Deficit severity (%) by month</a:t>
            </a:r>
          </a:p>
        </p:txBody>
      </p:sp>
    </p:spTree>
    <p:extLst>
      <p:ext uri="{BB962C8B-B14F-4D97-AF65-F5344CB8AC3E}">
        <p14:creationId xmlns:p14="http://schemas.microsoft.com/office/powerpoint/2010/main" val="734478537"/>
      </p:ext>
    </p:extLst>
  </p:cSld>
  <p:transition advClick="0"/>
</p:sld>
</file>

<file path=ppt/slides/slide15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9CC0A4E7-E7B8-4C15-8507-274560044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683991-DFDB-4FD4-8F16-119012C0A6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bf43b4dbf04f03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C3F849-B7BC-4E00-8926-9F3E5B9EBE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6119a5dbf64a3c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sp>
        <p:nvSpPr>
          <p:cNvPr id="5" name="SMART WEFE&#10;INNOVATION MODEL">
            <a:extLst xmlns:a="http://schemas.openxmlformats.org/drawingml/2006/main">
              <a:ext uri="{FF2B5EF4-FFF2-40B4-BE49-F238E27FC236}">
                <a16:creationId xmlns:a16="http://schemas.microsoft.com/office/drawing/2014/main" id="{8CABD07D-C3D8-4F78-86B5-681AC8646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6670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SMART WEFE</a:t>
            </a:r>
          </a:p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INNOVATION MODEL</a:t>
            </a:r>
          </a:p>
        </p:txBody>
      </p:sp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C1603029-A889-43D6-A8D1-1D7712BD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00125"/>
            <a:ext cx="1952625" cy="619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BA42B4D9-33A2-43AF-8787-ADA3EDF44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228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15_185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9758DB5E-E3D1-49C2-AB81-8041032B2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095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15_186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DB2939E0-F1C4-4236-A954-F250AAD1A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38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15_187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B141270D-D56D-41AA-87E6-C0DE92E9B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181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15_188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37266A42-6A3A-4B85-805D-C7D0C4A10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724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15_189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581F3673-0111-48E6-8D52-9761651AB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267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15_190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CB13FDBB-456C-4A38-94BA-FA8A6845B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810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15_191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53675048-E226-49B7-BF04-3FEDF0A2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53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F4964D1C-3C00-4411-879A-37ABF6CD0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DBBDCED7-5D1E-4A44-8D9B-AF27A34B4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46A6F0E8-A50C-4B3D-ABD7-03F14C66F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15_192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13C14AB0-8817-45EE-A3EF-94902E1C6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15_193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AC5D020C-95BE-4E9F-9D72-727C5BAB6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4 / 7">
            <a:extLst xmlns:a="http://schemas.openxmlformats.org/drawingml/2006/main">
              <a:ext uri="{FF2B5EF4-FFF2-40B4-BE49-F238E27FC236}">
                <a16:creationId xmlns:a16="http://schemas.microsoft.com/office/drawing/2014/main" id="{7FCAB2CA-1F93-4326-818A-085461B7C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4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7ED6BF-0DA4-4D1C-8458-F66E223C87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6682eb4fa645e7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Shortage changes the next month’s demand">
            <a:extLst xmlns:a="http://schemas.openxmlformats.org/drawingml/2006/main">
              <a:ext uri="{FF2B5EF4-FFF2-40B4-BE49-F238E27FC236}">
                <a16:creationId xmlns:a16="http://schemas.microsoft.com/office/drawing/2014/main" id="{59B8FBCB-4CA8-4DD1-80CB-B14101662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266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Shortage changes the next month’s demand</a:t>
            </a:r>
          </a:p>
        </p:txBody>
      </p:sp>
      <p:sp>
        <p:nvSpPr>
          <p:cNvPr id="23" name="A fixed seed-7 trajectory, with drought in months 25–36 and 30% less pumping ene">
            <a:extLst xmlns:a="http://schemas.openxmlformats.org/drawingml/2006/main">
              <a:ext uri="{FF2B5EF4-FFF2-40B4-BE49-F238E27FC236}">
                <a16:creationId xmlns:a16="http://schemas.microsoft.com/office/drawing/2014/main" id="{69A804EA-47F0-426E-8E29-ED673E623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981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A fixed seed-7 trajectory, with drought in months 25–36 and 30% less pumping energy</a:t>
            </a:r>
          </a:p>
        </p:txBody>
      </p:sp>
      <p:sp>
        <p:nvSpPr>
          <p:cNvPr id="24" name="jump_15_194">
            <ns18:hlinkClick xmlns:ns18="http://schemas.openxmlformats.org/drawingml/2006/main" xmlns:ns19="http://schemas.openxmlformats.org/officeDocument/2006/relationships" ns19:id="swimJump10" action="ppaction://hlinksldjump" tooltip="Month 25"/>
            <a:extLst xmlns:a="http://schemas.openxmlformats.org/drawingml/2006/main">
              <a:ext uri="{FF2B5EF4-FFF2-40B4-BE49-F238E27FC236}">
                <a16:creationId xmlns:a16="http://schemas.microsoft.com/office/drawing/2014/main" id="{2DB746BE-FBA4-4D4E-A7F5-942AD4B2D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81250"/>
            <a:ext cx="20955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Month 25</a:t>
            </a:r>
          </a:p>
        </p:txBody>
      </p:sp>
      <p:sp>
        <p:nvSpPr>
          <p:cNvPr id="25" name="jump_15_195">
            <ns20:hlinkClick xmlns:ns20="http://schemas.openxmlformats.org/drawingml/2006/main" xmlns:ns21="http://schemas.openxmlformats.org/officeDocument/2006/relationships" ns21:id="swimJump11" action="ppaction://hlinksldjump" tooltip="Month 26"/>
            <a:extLst xmlns:a="http://schemas.openxmlformats.org/drawingml/2006/main">
              <a:ext uri="{FF2B5EF4-FFF2-40B4-BE49-F238E27FC236}">
                <a16:creationId xmlns:a16="http://schemas.microsoft.com/office/drawing/2014/main" id="{7FA24F6B-404B-4A79-85A2-C69DBD05C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81250"/>
            <a:ext cx="20955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Month 26</a:t>
            </a:r>
          </a:p>
        </p:txBody>
      </p:sp>
      <p:sp>
        <p:nvSpPr>
          <p:cNvPr id="26" name="jump_15_196">
            <ns22:hlinkClick xmlns:ns22="http://schemas.openxmlformats.org/drawingml/2006/main" xmlns:ns23="http://schemas.openxmlformats.org/officeDocument/2006/relationships" ns23:id="swimJump12" action="ppaction://hlinksldjump" tooltip="26 no feedback"/>
            <a:extLst xmlns:a="http://schemas.openxmlformats.org/drawingml/2006/main">
              <a:ext uri="{FF2B5EF4-FFF2-40B4-BE49-F238E27FC236}">
                <a16:creationId xmlns:a16="http://schemas.microsoft.com/office/drawing/2014/main" id="{FD9DC2C2-55A6-4B83-9622-A7CD83A8C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0375" y="2381250"/>
            <a:ext cx="2619375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26 no feedback</a:t>
            </a:r>
          </a:p>
        </p:txBody>
      </p:sp>
      <p:sp>
        <p:nvSpPr>
          <p:cNvPr id="27" name="Month 26    Q 54.53    E 28.00&#10;Adaptation α = 0">
            <a:extLst xmlns:a="http://schemas.openxmlformats.org/drawingml/2006/main">
              <a:ext uri="{FF2B5EF4-FFF2-40B4-BE49-F238E27FC236}">
                <a16:creationId xmlns:a16="http://schemas.microsoft.com/office/drawing/2014/main" id="{C0D69A31-5F5E-47F5-9F5B-0C6978177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438400"/>
            <a:ext cx="4857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Month 26    Q 54.53    E 28.00</a:t>
            </a:r>
          </a:p>
          <a:p xmlns:a="http://schemas.openxmlformats.org/drawingml/2006/main">
            <a:pPr>
              <a:defRPr sz="165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Adaptation α = 0</a:t>
            </a:r>
          </a:p>
        </p:txBody>
      </p:sp>
      <p:graphicFrame>
        <p:nvGraphicFramePr>
          <p:cNvPr id="28" name="Chart">
            <a:extLst xmlns:a="http://schemas.openxmlformats.org/drawingml/2006/main">
              <a:ext uri="{FF2B5EF4-FFF2-40B4-BE49-F238E27FC236}">
                <a16:creationId xmlns:a16="http://schemas.microsoft.com/office/drawing/2014/main" id="{8CF675FD-D7E9-46A0-A344-80FD78B6EA77}"/>
              </a:ext>
            </a:extLst>
          </p:cNvPr>
          <p:cNvGraphicFramePr/>
          <p:nvPr/>
        </p:nvGraphicFramePr>
        <p:xfrm>
          <a:off xmlns:a="http://schemas.openxmlformats.org/drawingml/2006/main" x="2333625" y="3048000"/>
          <a:ext xmlns:a="http://schemas.openxmlformats.org/drawingml/2006/main" cx="7334250" cy="261937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81073b57e3a4e2c"/>
          </a:graphicData>
        </a:graphic>
      </p:graphicFrame>
      <p:graphicFrame>
        <p:nvGraphicFrame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E8745E0-B059-4536-BA49-A5F5A36790D3}"/>
              </a:ext>
            </a:extLst>
          </p:cNvPr>
          <p:cNvGraphicFramePr/>
          <p:nvPr/>
        </p:nvGraphicFramePr>
        <p:xfrm>
          <a:off xmlns:a="http://schemas.openxmlformats.org/drawingml/2006/main" x="9953625" y="3143250"/>
          <a:ext xmlns:a="http://schemas.openxmlformats.org/drawingml/2006/main" cx="4762500" cy="2286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476375"/>
                <a:gridCol w="1095375"/>
                <a:gridCol w="1095375"/>
                <a:gridCol w="1095375"/>
              </a:tblGrid>
              <a:tr h="571500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Agent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Demand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Supply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Next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571500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Town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1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5.72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571500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Farm 2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3.81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0" name="Farm 1 next demand">
            <a:extLst xmlns:a="http://schemas.openxmlformats.org/drawingml/2006/main">
              <a:ext uri="{FF2B5EF4-FFF2-40B4-BE49-F238E27FC236}">
                <a16:creationId xmlns:a16="http://schemas.microsoft.com/office/drawing/2014/main" id="{72ED5CD0-8218-4667-B6CE-868B148EB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010275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Farm 1 next demand</a:t>
            </a:r>
          </a:p>
        </p:txBody>
      </p:sp>
      <p:sp>
        <p:nvSpPr>
          <p:cNvPr id="31" name="30 × (1 − 0 × 0.81) = 30.00">
            <a:extLst xmlns:a="http://schemas.openxmlformats.org/drawingml/2006/main">
              <a:ext uri="{FF2B5EF4-FFF2-40B4-BE49-F238E27FC236}">
                <a16:creationId xmlns:a16="http://schemas.microsoft.com/office/drawing/2014/main" id="{46D64815-461B-4CB4-A5FF-A622B0B05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4865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8233E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8233E"/>
                </a:solidFill>
                <a:latin typeface="Arial"/>
                <a:ea typeface="Arial"/>
                <a:cs typeface="Arial"/>
              </a:rPr>
              <a:t>30 × (1 − 0 × 0.81) = 30.00</a:t>
            </a:r>
          </a:p>
        </p:txBody>
      </p:sp>
      <p:sp>
        <p:nvSpPr>
          <p:cNvPr id="32" name="Deficit severity (%) by month">
            <a:extLst xmlns:a="http://schemas.openxmlformats.org/drawingml/2006/main">
              <a:ext uri="{FF2B5EF4-FFF2-40B4-BE49-F238E27FC236}">
                <a16:creationId xmlns:a16="http://schemas.microsoft.com/office/drawing/2014/main" id="{7D539C76-262E-4D00-AD60-EA67C1709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667375"/>
            <a:ext cx="7334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Deficit severity (%) by month</a:t>
            </a:r>
          </a:p>
        </p:txBody>
      </p:sp>
    </p:spTree>
    <p:extLst>
      <p:ext uri="{BB962C8B-B14F-4D97-AF65-F5344CB8AC3E}">
        <p14:creationId xmlns:p14="http://schemas.microsoft.com/office/powerpoint/2010/main" val="542931247"/>
      </p:ext>
    </p:extLst>
  </p:cSld>
  <p:transition advClick="0"/>
</p:sld>
</file>

<file path=ppt/slides/slide16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D0CF26F9-C353-40F4-843A-F9392DBA9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FA39D3-D828-4B14-AA06-970C100A98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d3267219c64c79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24B4DA-EC6A-4901-9D21-BE84388A88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3e945a449b4ef3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sp>
        <p:nvSpPr>
          <p:cNvPr id="5" name="SMART WEFE&#10;INNOVATION MODEL">
            <a:extLst xmlns:a="http://schemas.openxmlformats.org/drawingml/2006/main">
              <a:ext uri="{FF2B5EF4-FFF2-40B4-BE49-F238E27FC236}">
                <a16:creationId xmlns:a16="http://schemas.microsoft.com/office/drawing/2014/main" id="{02071DBF-8678-4187-B93B-CECA2383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6670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SMART WEFE</a:t>
            </a:r>
          </a:p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INNOVATION MODEL</a:t>
            </a:r>
          </a:p>
        </p:txBody>
      </p:sp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3539C289-D46E-4975-97E6-EA2A166E7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00125"/>
            <a:ext cx="1952625" cy="619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01D7029B-AE21-45AC-A4BA-B21D3557F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228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16_197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0588EF75-7522-45D0-9A76-C6E9E0344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095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16_198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59B6E956-23F4-4FF8-BB3F-BBEB81B8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38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16_199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0C5BD2C2-22E8-4005-A876-09B414D2E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181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16_200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6D25F66A-2D2B-4F5F-B077-AD5519247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724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16_201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DBEBD9B4-4632-4615-A338-063C3515A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267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16_202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EE94327D-C5AC-43E3-9574-44056659D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810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16_203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0FCF5D6F-8075-45A0-B88D-070DB9879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53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A1FA1536-CC30-404A-886B-6DF36BEEB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705550B4-2E42-48AA-BC66-D36B36D8D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D7AB58E8-6780-49AA-9FF2-AD03707AD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16_204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EF2835BD-AC7F-4348-8D86-0D0FF3CF1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16_205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04E9904B-527F-4D5C-A4F7-C3C805C31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5 / 7">
            <a:extLst xmlns:a="http://schemas.openxmlformats.org/drawingml/2006/main">
              <a:ext uri="{FF2B5EF4-FFF2-40B4-BE49-F238E27FC236}">
                <a16:creationId xmlns:a16="http://schemas.microsoft.com/office/drawing/2014/main" id="{9FDABF37-29B5-40BA-97BE-E643CB545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5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BF8773-D8CA-4148-BAF4-F67D4BEA9F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7fb6982c7c4d4a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An emulator with a measurable error">
            <a:extLst xmlns:a="http://schemas.openxmlformats.org/drawingml/2006/main">
              <a:ext uri="{FF2B5EF4-FFF2-40B4-BE49-F238E27FC236}">
                <a16:creationId xmlns:a16="http://schemas.microsoft.com/office/drawing/2014/main" id="{D14206B0-DE8C-46B0-930A-B051B295D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266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An emulator with a measurable error</a:t>
            </a:r>
          </a:p>
        </p:txBody>
      </p:sp>
      <p:sp>
        <p:nvSpPr>
          <p:cNvPr id="23" name="k-nearest neighbours, k = 20, predicts the 60-month mean farm deficit">
            <a:extLst xmlns:a="http://schemas.openxmlformats.org/drawingml/2006/main">
              <a:ext uri="{FF2B5EF4-FFF2-40B4-BE49-F238E27FC236}">
                <a16:creationId xmlns:a16="http://schemas.microsoft.com/office/drawing/2014/main" id="{7E800E5E-B675-42C3-BBD5-E0A8D1CEA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981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k-nearest neighbours, k = 20, predicts the 60-month mean farm deficit</a:t>
            </a:r>
          </a:p>
        </p:txBody>
      </p:sp>
      <p:sp>
        <p:nvSpPr>
          <p:cNvPr id="24" name="jump_16_206">
            <ns18:hlinkClick xmlns:ns18="http://schemas.openxmlformats.org/drawingml/2006/main" xmlns:ns19="http://schemas.openxmlformats.org/officeDocument/2006/relationships" ns19:id="swimJump10" action="ppaction://hlinksldjump" tooltip="Familiar grid"/>
            <a:extLst xmlns:a="http://schemas.openxmlformats.org/drawingml/2006/main">
              <a:ext uri="{FF2B5EF4-FFF2-40B4-BE49-F238E27FC236}">
                <a16:creationId xmlns:a16="http://schemas.microsoft.com/office/drawing/2014/main" id="{FF0A2E7D-0946-4D3B-8F28-26AFD7A24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81250"/>
            <a:ext cx="2714625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Familiar grid</a:t>
            </a:r>
          </a:p>
        </p:txBody>
      </p:sp>
      <p:sp>
        <p:nvSpPr>
          <p:cNvPr id="25" name="jump_16_207">
            <ns20:hlinkClick xmlns:ns20="http://schemas.openxmlformats.org/drawingml/2006/main" xmlns:ns21="http://schemas.openxmlformats.org/officeDocument/2006/relationships" ns21:id="swimJump11" action="ppaction://hlinksldjump" tooltip="Severe held out"/>
            <a:extLst xmlns:a="http://schemas.openxmlformats.org/drawingml/2006/main">
              <a:ext uri="{FF2B5EF4-FFF2-40B4-BE49-F238E27FC236}">
                <a16:creationId xmlns:a16="http://schemas.microsoft.com/office/drawing/2014/main" id="{652F0A0B-16B4-4B98-973D-F45252FAF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381250"/>
            <a:ext cx="2714625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Severe held out</a:t>
            </a:r>
          </a:p>
        </p:txBody>
      </p:sp>
      <p:sp>
        <p:nvSpPr>
          <p:cNvPr id="26" name="jump_16_208">
            <ns22:hlinkClick xmlns:ns22="http://schemas.openxmlformats.org/drawingml/2006/main" xmlns:ns23="http://schemas.openxmlformats.org/officeDocument/2006/relationships" ns23:id="swimJump12" action="ppaction://hlinksldjump" tooltip="Severe familiar"/>
            <a:extLst xmlns:a="http://schemas.openxmlformats.org/drawingml/2006/main">
              <a:ext uri="{FF2B5EF4-FFF2-40B4-BE49-F238E27FC236}">
                <a16:creationId xmlns:a16="http://schemas.microsoft.com/office/drawing/2014/main" id="{C5C1FAEF-955F-4CEE-AC13-232DC541E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381250"/>
            <a:ext cx="2714625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Severe familiar</a:t>
            </a:r>
          </a:p>
        </p:txBody>
      </p:sp>
      <p:sp>
        <p:nvSpPr>
          <p:cNvPr id="27" name="Drought 0.35    Energy 40    P4 Municipal protection">
            <a:extLst xmlns:a="http://schemas.openxmlformats.org/drawingml/2006/main">
              <a:ext uri="{FF2B5EF4-FFF2-40B4-BE49-F238E27FC236}">
                <a16:creationId xmlns:a16="http://schemas.microsoft.com/office/drawing/2014/main" id="{76DD688C-8F81-4D48-89A7-B9BF9A345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048000"/>
            <a:ext cx="1143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Drought 0.35    Energy 40    P4 Municipal protection</a:t>
            </a:r>
          </a:p>
        </p:txBody>
      </p:sp>
      <p:sp>
        <p:nvSpPr>
          <p:cNvPr id="28" name="34.5%">
            <a:extLst xmlns:a="http://schemas.openxmlformats.org/drawingml/2006/main">
              <a:ext uri="{FF2B5EF4-FFF2-40B4-BE49-F238E27FC236}">
                <a16:creationId xmlns:a16="http://schemas.microsoft.com/office/drawing/2014/main" id="{76C18865-B9B4-4251-877B-320121D1D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638550"/>
            <a:ext cx="4667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34.5%</a:t>
            </a:r>
          </a:p>
        </p:txBody>
      </p:sp>
      <p:sp>
        <p:nvSpPr>
          <p:cNvPr id="29" name="kNN prediction">
            <a:extLst xmlns:a="http://schemas.openxmlformats.org/drawingml/2006/main">
              <a:ext uri="{FF2B5EF4-FFF2-40B4-BE49-F238E27FC236}">
                <a16:creationId xmlns:a16="http://schemas.microsoft.com/office/drawing/2014/main" id="{BF744A60-F273-417F-91C3-3A0867307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533900"/>
            <a:ext cx="4667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kNN prediction</a:t>
            </a:r>
          </a:p>
        </p:txBody>
      </p:sp>
      <p:sp>
        <p:nvSpPr>
          <p:cNvPr id="30" name="37.4%">
            <a:extLst xmlns:a="http://schemas.openxmlformats.org/drawingml/2006/main">
              <a:ext uri="{FF2B5EF4-FFF2-40B4-BE49-F238E27FC236}">
                <a16:creationId xmlns:a16="http://schemas.microsoft.com/office/drawing/2014/main" id="{C9855838-31A6-47A1-84BF-9801DC451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638550"/>
            <a:ext cx="5715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37.4%</a:t>
            </a:r>
          </a:p>
        </p:txBody>
      </p:sp>
      <p:sp>
        <p:nvSpPr>
          <p:cNvPr id="31" name="Held-out test mean, 30 seeds">
            <a:extLst xmlns:a="http://schemas.openxmlformats.org/drawingml/2006/main">
              <a:ext uri="{FF2B5EF4-FFF2-40B4-BE49-F238E27FC236}">
                <a16:creationId xmlns:a16="http://schemas.microsoft.com/office/drawing/2014/main" id="{0F91DD09-A99A-4715-A6AF-337337CBD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5339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Held-out test mean, 30 seeds</a:t>
            </a:r>
          </a:p>
        </p:txBody>
      </p:sp>
      <p:graphicFrame>
        <p:nvGraphicFrame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C042124-5811-4A95-AFC5-D8D604DA7C08}"/>
              </a:ext>
            </a:extLst>
          </p:cNvPr>
          <p:cNvGraphicFramePr/>
          <p:nvPr/>
        </p:nvGraphicFramePr>
        <p:xfrm>
          <a:off xmlns:a="http://schemas.openxmlformats.org/drawingml/2006/main" x="2333625" y="5248275"/>
          <a:ext xmlns:a="http://schemas.openxmlformats.org/drawingml/2006/main" cx="6096000" cy="1666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2095500"/>
              </a:tblGrid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Selected scenario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Value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Exact scenario lookup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Unavailable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Difference from test mean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2.921 pp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Training trajectories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1,680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4719D96-E2DD-40D1-95BD-B7181E5F1744}"/>
              </a:ext>
            </a:extLst>
          </p:cNvPr>
          <p:cNvGraphicFramePr/>
          <p:nvPr/>
        </p:nvGraphicFramePr>
        <p:xfrm>
          <a:off xmlns:a="http://schemas.openxmlformats.org/drawingml/2006/main" x="8858250" y="5248275"/>
          <a:ext xmlns:a="http://schemas.openxmlformats.org/drawingml/2006/main" cx="5857875" cy="1666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619625"/>
                <a:gridCol w="1238250"/>
              </a:tblGrid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Full benchmark MAE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pp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Lookup, familiar grid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0.142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kNN, familiar grid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0.153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kNN, severe held out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3.055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3432542"/>
      </p:ext>
    </p:extLst>
  </p:cSld>
  <p:transition advClick="0"/>
</p:sld>
</file>

<file path=ppt/slides/slide17.xml><?xml version="1.0" encoding="utf-8"?>
<p:sld xmlns:p="http://schemas.openxmlformats.org/presentationml/2006/main" show="0">
  <p:cSld>
    <p:bg>
      <p:bgPr>
        <a:solidFill xmlns:a="http://schemas.openxmlformats.org/drawingml/2006/main">
          <a:srgbClr val="F4F6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">
            <a:extLst xmlns:a="http://schemas.openxmlformats.org/drawingml/2006/main">
              <a:ext uri="{FF2B5EF4-FFF2-40B4-BE49-F238E27FC236}">
                <a16:creationId xmlns:a16="http://schemas.microsoft.com/office/drawing/2014/main" id="{3658ED18-6F6B-43CC-B2B7-6D10E367C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9E2800-7A3A-464E-8677-13A52C0C783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0dfad57a914c65"/>
          <a:stretch xmlns:a="http://schemas.openxmlformats.org/drawingml/2006/main"/>
        </p:blipFill>
        <p:spPr>
          <a:xfrm xmlns:a="http://schemas.openxmlformats.org/drawingml/2006/main">
            <a:off x="228600" y="240299"/>
            <a:ext cx="2857500" cy="595727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5E1E78-84D9-42DC-97AF-BA7EBB4DA1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7c2aaf848e4e45"/>
          <a:stretch xmlns:a="http://schemas.openxmlformats.org/drawingml/2006/main"/>
        </p:blipFill>
        <p:spPr>
          <a:xfrm xmlns:a="http://schemas.openxmlformats.org/drawingml/2006/main">
            <a:off x="3286125" y="163350"/>
            <a:ext cx="723900" cy="759149"/>
          </a:xfrm>
          <a:prstGeom xmlns:a="http://schemas.openxmlformats.org/drawingml/2006/main" prst="rect">
            <a:avLst/>
          </a:prstGeom>
        </p:spPr>
      </p:pic>
      <p:sp>
        <p:nvSpPr>
          <p:cNvPr id="5" name="SMART WEFE&#10;INNOVATION MODEL">
            <a:extLst xmlns:a="http://schemas.openxmlformats.org/drawingml/2006/main">
              <a:ext uri="{FF2B5EF4-FFF2-40B4-BE49-F238E27FC236}">
                <a16:creationId xmlns:a16="http://schemas.microsoft.com/office/drawing/2014/main" id="{D98584F0-BCCF-4711-A263-546AD8FC3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266700"/>
            <a:ext cx="342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SMART WEFE</a:t>
            </a:r>
          </a:p>
          <a:p xmlns:a="http://schemas.openxmlformats.org/drawingml/2006/main">
            <a:pPr>
              <a:defRPr sz="15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INNOVATION MODEL</a:t>
            </a:r>
          </a:p>
        </p:txBody>
      </p:sp>
      <p:sp>
        <p:nvSpPr>
          <p:cNvPr id="6" name="sidebar">
            <a:extLst xmlns:a="http://schemas.openxmlformats.org/drawingml/2006/main">
              <a:ext uri="{FF2B5EF4-FFF2-40B4-BE49-F238E27FC236}">
                <a16:creationId xmlns:a16="http://schemas.microsoft.com/office/drawing/2014/main" id="{6E1C349A-2FC6-49BD-8FEA-597F2328D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00125"/>
            <a:ext cx="1952625" cy="619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2758"/>
          </a:solidFill>
          <a:ln xmlns:a="http://schemas.openxmlformats.org/drawingml/2006/main" w="0">
            <a:noFill/>
          </a:ln>
        </p:spPr>
      </p:sp>
      <p:sp>
        <p:nvSpPr>
          <p:cNvPr id="7" name="SWIM RESEARCH&#10;PROTOTYPE">
            <a:extLst xmlns:a="http://schemas.openxmlformats.org/drawingml/2006/main">
              <a:ext uri="{FF2B5EF4-FFF2-40B4-BE49-F238E27FC236}">
                <a16:creationId xmlns:a16="http://schemas.microsoft.com/office/drawing/2014/main" id="{CD7D237F-C099-4E69-B851-E98BFEB5E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228725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SWIM RESEARCH</a:t>
            </a:r>
          </a:p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PROTOTYPE</a:t>
            </a:r>
          </a:p>
        </p:txBody>
      </p:sp>
      <p:sp>
        <p:nvSpPr>
          <p:cNvPr id="8" name="jump_17_209">
            <ns0:hlinkClick xmlns:ns0="http://schemas.openxmlformats.org/drawingml/2006/main" xmlns:ns1="http://schemas.openxmlformats.org/officeDocument/2006/relationships" ns1:id="swimJump1" action="ppaction://hlinksldjump" tooltip="01  Opening"/>
            <a:extLst xmlns:a="http://schemas.openxmlformats.org/drawingml/2006/main">
              <a:ext uri="{FF2B5EF4-FFF2-40B4-BE49-F238E27FC236}">
                <a16:creationId xmlns:a16="http://schemas.microsoft.com/office/drawing/2014/main" id="{E9A5CFF6-0E92-42EE-B4F5-1B666F4D9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0955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01  Opening</a:t>
            </a:r>
          </a:p>
        </p:txBody>
      </p:sp>
      <p:sp>
        <p:nvSpPr>
          <p:cNvPr id="9" name="jump_17_210">
            <ns2:hlinkClick xmlns:ns2="http://schemas.openxmlformats.org/drawingml/2006/main" xmlns:ns3="http://schemas.openxmlformats.org/officeDocument/2006/relationships" ns3:id="swimJump2" action="ppaction://hlinksldjump" tooltip="02  Mechanism"/>
            <a:extLst xmlns:a="http://schemas.openxmlformats.org/drawingml/2006/main">
              <a:ext uri="{FF2B5EF4-FFF2-40B4-BE49-F238E27FC236}">
                <a16:creationId xmlns:a16="http://schemas.microsoft.com/office/drawing/2014/main" id="{128F5F5B-7C12-456D-AD65-FD1EA61E3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26384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02  Mechanism</a:t>
            </a:r>
          </a:p>
        </p:txBody>
      </p:sp>
      <p:sp>
        <p:nvSpPr>
          <p:cNvPr id="10" name="jump_17_211">
            <ns4:hlinkClick xmlns:ns4="http://schemas.openxmlformats.org/drawingml/2006/main" xmlns:ns5="http://schemas.openxmlformats.org/officeDocument/2006/relationships" ns5:id="swimJump3" action="ppaction://hlinksldjump" tooltip="03  Allocation"/>
            <a:extLst xmlns:a="http://schemas.openxmlformats.org/drawingml/2006/main">
              <a:ext uri="{FF2B5EF4-FFF2-40B4-BE49-F238E27FC236}">
                <a16:creationId xmlns:a16="http://schemas.microsoft.com/office/drawing/2014/main" id="{4FDFA257-D9F1-4C9D-8BDA-9469689C6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1813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03  Allocation</a:t>
            </a:r>
          </a:p>
        </p:txBody>
      </p:sp>
      <p:sp>
        <p:nvSpPr>
          <p:cNvPr id="11" name="jump_17_212">
            <ns6:hlinkClick xmlns:ns6="http://schemas.openxmlformats.org/drawingml/2006/main" xmlns:ns7="http://schemas.openxmlformats.org/officeDocument/2006/relationships" ns7:id="swimJump4" action="ppaction://hlinksldjump" tooltip="04  Agent response"/>
            <a:extLst xmlns:a="http://schemas.openxmlformats.org/drawingml/2006/main">
              <a:ext uri="{FF2B5EF4-FFF2-40B4-BE49-F238E27FC236}">
                <a16:creationId xmlns:a16="http://schemas.microsoft.com/office/drawing/2014/main" id="{43CC6614-E0CF-4D9A-8FE0-F84EC6273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372427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04  Agent response</a:t>
            </a:r>
          </a:p>
        </p:txBody>
      </p:sp>
      <p:sp>
        <p:nvSpPr>
          <p:cNvPr id="12" name="jump_17_213">
            <ns8:hlinkClick xmlns:ns8="http://schemas.openxmlformats.org/drawingml/2006/main" xmlns:ns9="http://schemas.openxmlformats.org/officeDocument/2006/relationships" ns9:id="swimJump5" action="ppaction://hlinksldjump" tooltip="05  AI evaluation"/>
            <a:extLst xmlns:a="http://schemas.openxmlformats.org/drawingml/2006/main">
              <a:ext uri="{FF2B5EF4-FFF2-40B4-BE49-F238E27FC236}">
                <a16:creationId xmlns:a16="http://schemas.microsoft.com/office/drawing/2014/main" id="{1847D9E2-95DE-4BB5-9BDA-7EA9E3B2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26720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35416E"/>
          </a:solidFill>
          <a:ln xmlns:a="http://schemas.openxmlformats.org/drawingml/2006/main" w="9525">
            <a:solidFill>
              <a:srgbClr val="35416E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05  AI evaluation</a:t>
            </a:r>
          </a:p>
        </p:txBody>
      </p:sp>
      <p:sp>
        <p:nvSpPr>
          <p:cNvPr id="13" name="jump_17_214">
            <ns10:hlinkClick xmlns:ns10="http://schemas.openxmlformats.org/drawingml/2006/main" xmlns:ns11="http://schemas.openxmlformats.org/officeDocument/2006/relationships" ns11:id="swimJump6" action="ppaction://hlinksldjump" tooltip="06  Namibia"/>
            <a:extLst xmlns:a="http://schemas.openxmlformats.org/drawingml/2006/main">
              <a:ext uri="{FF2B5EF4-FFF2-40B4-BE49-F238E27FC236}">
                <a16:creationId xmlns:a16="http://schemas.microsoft.com/office/drawing/2014/main" id="{E874AEB3-BAA1-40C2-91A4-FE7E054E9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4810125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06  Namibia</a:t>
            </a:r>
          </a:p>
        </p:txBody>
      </p:sp>
      <p:sp>
        <p:nvSpPr>
          <p:cNvPr id="14" name="jump_17_215">
            <ns12:hlinkClick xmlns:ns12="http://schemas.openxmlformats.org/drawingml/2006/main" xmlns:ns13="http://schemas.openxmlformats.org/officeDocument/2006/relationships" ns13:id="swimJump7" action="ppaction://hlinksldjump" tooltip="07  Deliverable"/>
            <a:extLst xmlns:a="http://schemas.openxmlformats.org/drawingml/2006/main">
              <a:ext uri="{FF2B5EF4-FFF2-40B4-BE49-F238E27FC236}">
                <a16:creationId xmlns:a16="http://schemas.microsoft.com/office/drawing/2014/main" id="{7613FF53-6516-4649-98B1-622A68F69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" y="5353050"/>
            <a:ext cx="1695450" cy="466725"/>
          </a:xfrm>
          <a:prstGeom xmlns:a="http://schemas.openxmlformats.org/drawingml/2006/main" prst="roundRect">
            <a:avLst>
              <a:gd name="adj" fmla="val 16327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CBD2E5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CBD2E5"/>
                </a:solidFill>
                <a:latin typeface="Arial"/>
                <a:ea typeface="Arial"/>
                <a:cs typeface="Arial"/>
              </a:rPr>
              <a:t>07  Deliverable</a:t>
            </a:r>
          </a:p>
        </p:txBody>
      </p:sp>
      <p:sp>
        <p:nvSpPr>
          <p:cNvPr id="15" name="10-minute talk&#10;Preset scenarios">
            <a:extLst xmlns:a="http://schemas.openxmlformats.org/drawingml/2006/main">
              <a:ext uri="{FF2B5EF4-FFF2-40B4-BE49-F238E27FC236}">
                <a16:creationId xmlns:a16="http://schemas.microsoft.com/office/drawing/2014/main" id="{F7E00F92-A0B6-4675-9ABF-D94355C2B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6696075"/>
            <a:ext cx="1666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10-minute talk</a:t>
            </a:r>
          </a:p>
          <a:p xmlns:a="http://schemas.openxmlformats.org/drawingml/2006/main">
            <a:pPr>
              <a:defRPr sz="1200" b="0">
                <a:solidFill>
                  <a:srgbClr val="D5DDEF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D5DDEF"/>
                </a:solidFill>
                <a:latin typeface="Arial"/>
                <a:ea typeface="Arial"/>
                <a:cs typeface="Arial"/>
              </a:rPr>
              <a:t>Preset scenarios</a:t>
            </a:r>
          </a:p>
        </p:txBody>
      </p:sp>
      <p:sp>
        <p:nvSpPr>
          <p:cNvPr id="16" name="footer">
            <a:extLst xmlns:a="http://schemas.openxmlformats.org/drawingml/2006/main">
              <a:ext uri="{FF2B5EF4-FFF2-40B4-BE49-F238E27FC236}">
                <a16:creationId xmlns:a16="http://schemas.microsoft.com/office/drawing/2014/main" id="{24AA68E4-82FD-409E-96DA-90F171C0E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7191375"/>
            <a:ext cx="1524000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7" name="Synthetic research prototype  /  Normalized units">
            <a:extLst xmlns:a="http://schemas.openxmlformats.org/drawingml/2006/main">
              <a:ext uri="{FF2B5EF4-FFF2-40B4-BE49-F238E27FC236}">
                <a16:creationId xmlns:a16="http://schemas.microsoft.com/office/drawing/2014/main" id="{31A6EABC-6D85-4021-9A1F-CDF30852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7353300"/>
            <a:ext cx="7143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defPPr>
            <a:lvl1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1pPr>
            <a:lvl2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2pPr>
            <a:lvl3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3pPr>
            <a:lvl4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4pPr>
            <a:lvl5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5pPr>
            <a:lvl6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6pPr>
            <a:lvl7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7pPr>
            <a:lvl8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8pPr>
            <a:lvl9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1">
                <a:solidFill>
                  <a:srgbClr val="875B0E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75B0E"/>
                </a:solidFill>
                <a:latin typeface="Arial"/>
                <a:ea typeface="Arial"/>
                <a:cs typeface="Arial"/>
              </a:rPr>
              <a:t>Synthetic research prototype  /  Normalized units</a:t>
            </a:r>
          </a:p>
        </p:txBody>
      </p:sp>
      <p:sp>
        <p:nvSpPr>
          <p:cNvPr id="18" name="jump_17_216">
            <ns14:hlinkClick xmlns:ns14="http://schemas.openxmlformats.org/drawingml/2006/main" xmlns:ns15="http://schemas.openxmlformats.org/officeDocument/2006/relationships" ns15:id="swimJump8" action="ppaction://hlinksldjump" tooltip="Back"/>
            <a:extLst xmlns:a="http://schemas.openxmlformats.org/drawingml/2006/main">
              <a:ext uri="{FF2B5EF4-FFF2-40B4-BE49-F238E27FC236}">
                <a16:creationId xmlns:a16="http://schemas.microsoft.com/office/drawing/2014/main" id="{0FFDF4A0-0A77-4B28-B24E-716F162EF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68125" y="7267575"/>
            <a:ext cx="9525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19" name="jump_17_217">
            <ns16:hlinkClick xmlns:ns16="http://schemas.openxmlformats.org/drawingml/2006/main" xmlns:ns17="http://schemas.openxmlformats.org/officeDocument/2006/relationships" ns17:id="swimJump9" action="ppaction://hlinksldjump" tooltip="Continue"/>
            <a:extLst xmlns:a="http://schemas.openxmlformats.org/drawingml/2006/main">
              <a:ext uri="{FF2B5EF4-FFF2-40B4-BE49-F238E27FC236}">
                <a16:creationId xmlns:a16="http://schemas.microsoft.com/office/drawing/2014/main" id="{0CB396EC-909D-4F01-951A-53A3D46A8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0" y="7267575"/>
            <a:ext cx="142875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Continue</a:t>
            </a:r>
          </a:p>
        </p:txBody>
      </p:sp>
      <p:sp>
        <p:nvSpPr>
          <p:cNvPr id="20" name="5 / 7">
            <a:extLst xmlns:a="http://schemas.openxmlformats.org/drawingml/2006/main">
              <a:ext uri="{FF2B5EF4-FFF2-40B4-BE49-F238E27FC236}">
                <a16:creationId xmlns:a16="http://schemas.microsoft.com/office/drawing/2014/main" id="{295C3974-F7D8-4F04-9CD5-DAA69D6C2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0" y="7353300"/>
            <a:ext cx="666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5 / 7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078C8F-E3E7-4883-A2EE-F0BE39CEAF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c80844aca3462f"/>
          <a:stretch xmlns:a="http://schemas.openxmlformats.org/drawingml/2006/main"/>
        </p:blipFill>
        <p:spPr>
          <a:xfrm xmlns:a="http://schemas.openxmlformats.org/drawingml/2006/main">
            <a:off x="311604" y="7734300"/>
            <a:ext cx="14616793" cy="781050"/>
          </a:xfrm>
          <a:prstGeom xmlns:a="http://schemas.openxmlformats.org/drawingml/2006/main" prst="rect">
            <a:avLst/>
          </a:prstGeom>
        </p:spPr>
      </p:pic>
      <p:sp>
        <p:nvSpPr>
          <p:cNvPr id="22" name="An emulator with a measurable error">
            <a:extLst xmlns:a="http://schemas.openxmlformats.org/drawingml/2006/main">
              <a:ext uri="{FF2B5EF4-FFF2-40B4-BE49-F238E27FC236}">
                <a16:creationId xmlns:a16="http://schemas.microsoft.com/office/drawing/2014/main" id="{0DD0D2E9-6430-432B-88E4-129C7379B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266825"/>
            <a:ext cx="1243012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2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An emulator with a measurable error</a:t>
            </a:r>
          </a:p>
        </p:txBody>
      </p:sp>
      <p:sp>
        <p:nvSpPr>
          <p:cNvPr id="23" name="k-nearest neighbours, k = 20, predicts the 60-month mean farm deficit">
            <a:extLst xmlns:a="http://schemas.openxmlformats.org/drawingml/2006/main">
              <a:ext uri="{FF2B5EF4-FFF2-40B4-BE49-F238E27FC236}">
                <a16:creationId xmlns:a16="http://schemas.microsoft.com/office/drawing/2014/main" id="{54D1354B-28DD-4662-BAC3-09AA9A635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1981200"/>
            <a:ext cx="12430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k-nearest neighbours, k = 20, predicts the 60-month mean farm deficit</a:t>
            </a:r>
          </a:p>
        </p:txBody>
      </p:sp>
      <p:sp>
        <p:nvSpPr>
          <p:cNvPr id="24" name="jump_17_218">
            <ns18:hlinkClick xmlns:ns18="http://schemas.openxmlformats.org/drawingml/2006/main" xmlns:ns19="http://schemas.openxmlformats.org/officeDocument/2006/relationships" ns19:id="swimJump10" action="ppaction://hlinksldjump" tooltip="Familiar grid"/>
            <a:extLst xmlns:a="http://schemas.openxmlformats.org/drawingml/2006/main">
              <a:ext uri="{FF2B5EF4-FFF2-40B4-BE49-F238E27FC236}">
                <a16:creationId xmlns:a16="http://schemas.microsoft.com/office/drawing/2014/main" id="{1F715391-3D32-4A9A-8A87-6B7A4FFEF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381250"/>
            <a:ext cx="2714625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Familiar grid</a:t>
            </a:r>
          </a:p>
        </p:txBody>
      </p:sp>
      <p:sp>
        <p:nvSpPr>
          <p:cNvPr id="25" name="jump_17_219">
            <ns20:hlinkClick xmlns:ns20="http://schemas.openxmlformats.org/drawingml/2006/main" xmlns:ns21="http://schemas.openxmlformats.org/officeDocument/2006/relationships" ns21:id="swimJump11" action="ppaction://hlinksldjump" tooltip="Severe held out"/>
            <a:extLst xmlns:a="http://schemas.openxmlformats.org/drawingml/2006/main">
              <a:ext uri="{FF2B5EF4-FFF2-40B4-BE49-F238E27FC236}">
                <a16:creationId xmlns:a16="http://schemas.microsoft.com/office/drawing/2014/main" id="{A19B5049-9BD0-4E79-9D53-0F38190BD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2381250"/>
            <a:ext cx="2714625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E2E9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Severe held out</a:t>
            </a:r>
          </a:p>
        </p:txBody>
      </p:sp>
      <p:sp>
        <p:nvSpPr>
          <p:cNvPr id="26" name="jump_17_220">
            <ns22:hlinkClick xmlns:ns22="http://schemas.openxmlformats.org/drawingml/2006/main" xmlns:ns23="http://schemas.openxmlformats.org/officeDocument/2006/relationships" ns23:id="swimJump12" action="ppaction://hlinksldjump" tooltip="Severe familiar"/>
            <a:extLst xmlns:a="http://schemas.openxmlformats.org/drawingml/2006/main">
              <a:ext uri="{FF2B5EF4-FFF2-40B4-BE49-F238E27FC236}">
                <a16:creationId xmlns:a16="http://schemas.microsoft.com/office/drawing/2014/main" id="{5827FF1F-EDC0-44F9-8BB5-991EF63D2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381250"/>
            <a:ext cx="2714625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1D2758"/>
          </a:solidFill>
          <a:ln xmlns:a="http://schemas.openxmlformats.org/drawingml/2006/main" w="9525">
            <a:solidFill>
              <a:srgbClr val="1D2758"/>
            </a:solidFill>
          </a:ln>
        </p:spPr>
        <p:txBody>
          <a:bodyPr xmlns:a="http://schemas.openxmlformats.org/drawingml/2006/main" wrap="square" lIns="95250" tIns="95250" rIns="95250" bIns="95250">
            <a:noAutofit/>
          </a:bodyPr>
          <a:lstStyle xmlns:a="http://schemas.openxmlformats.org/drawingml/2006/main">
            <a:def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Severe familiar</a:t>
            </a:r>
          </a:p>
        </p:txBody>
      </p:sp>
      <p:sp>
        <p:nvSpPr>
          <p:cNvPr id="27" name="Drought 0.35    Energy 40    P4 Municipal protection">
            <a:extLst xmlns:a="http://schemas.openxmlformats.org/drawingml/2006/main">
              <a:ext uri="{FF2B5EF4-FFF2-40B4-BE49-F238E27FC236}">
                <a16:creationId xmlns:a16="http://schemas.microsoft.com/office/drawing/2014/main" id="{9BA506B2-73D1-4E58-9538-06C96CCA2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048000"/>
            <a:ext cx="11430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Drought 0.35    Energy 40    P4 Municipal protection</a:t>
            </a:r>
          </a:p>
        </p:txBody>
      </p:sp>
      <p:sp>
        <p:nvSpPr>
          <p:cNvPr id="28" name="37.3%">
            <a:extLst xmlns:a="http://schemas.openxmlformats.org/drawingml/2006/main">
              <a:ext uri="{FF2B5EF4-FFF2-40B4-BE49-F238E27FC236}">
                <a16:creationId xmlns:a16="http://schemas.microsoft.com/office/drawing/2014/main" id="{46C5E76A-CF48-4509-A2BA-315EB9D19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638550"/>
            <a:ext cx="4667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37.3%</a:t>
            </a:r>
          </a:p>
        </p:txBody>
      </p:sp>
      <p:sp>
        <p:nvSpPr>
          <p:cNvPr id="29" name="kNN prediction">
            <a:extLst xmlns:a="http://schemas.openxmlformats.org/drawingml/2006/main">
              <a:ext uri="{FF2B5EF4-FFF2-40B4-BE49-F238E27FC236}">
                <a16:creationId xmlns:a16="http://schemas.microsoft.com/office/drawing/2014/main" id="{A3572475-B0F4-4A93-8F09-501889077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533900"/>
            <a:ext cx="4667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kNN prediction</a:t>
            </a:r>
          </a:p>
        </p:txBody>
      </p:sp>
      <p:sp>
        <p:nvSpPr>
          <p:cNvPr id="30" name="37.4%">
            <a:extLst xmlns:a="http://schemas.openxmlformats.org/drawingml/2006/main">
              <a:ext uri="{FF2B5EF4-FFF2-40B4-BE49-F238E27FC236}">
                <a16:creationId xmlns:a16="http://schemas.microsoft.com/office/drawing/2014/main" id="{F8DC37F5-7B62-4A83-8249-674DAB55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638550"/>
            <a:ext cx="5715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defPPr>
            <a:lvl1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1pPr>
            <a:lvl2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2pPr>
            <a:lvl3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3pPr>
            <a:lvl4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4pPr>
            <a:lvl5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5pPr>
            <a:lvl6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6pPr>
            <a:lvl7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7pPr>
            <a:lvl8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8pPr>
            <a:lvl9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875" b="1">
                <a:solidFill>
                  <a:srgbClr val="1D2758"/>
                </a:solidFill>
                <a:latin typeface="Arial"/>
                <a:ea typeface="Arial"/>
                <a:cs typeface="Arial"/>
              </a:defRPr>
            </a:pPr>
            <a:r>
              <a:rPr sz="4875" b="1">
                <a:solidFill>
                  <a:srgbClr val="1D2758"/>
                </a:solidFill>
                <a:latin typeface="Arial"/>
                <a:ea typeface="Arial"/>
                <a:cs typeface="Arial"/>
              </a:rPr>
              <a:t>37.4%</a:t>
            </a:r>
          </a:p>
        </p:txBody>
      </p:sp>
      <p:sp>
        <p:nvSpPr>
          <p:cNvPr id="31" name="Held-out test mean, 30 seeds">
            <a:extLst xmlns:a="http://schemas.openxmlformats.org/drawingml/2006/main">
              <a:ext uri="{FF2B5EF4-FFF2-40B4-BE49-F238E27FC236}">
                <a16:creationId xmlns:a16="http://schemas.microsoft.com/office/drawing/2014/main" id="{D751C897-96AA-4732-8373-5C0EF5E29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5339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65708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657087"/>
                </a:solidFill>
                <a:latin typeface="Arial"/>
                <a:ea typeface="Arial"/>
                <a:cs typeface="Arial"/>
              </a:rPr>
              <a:t>Held-out test mean, 30 seeds</a:t>
            </a:r>
          </a:p>
        </p:txBody>
      </p:sp>
      <p:graphicFrame>
        <p:nvGraphicFrame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DDC4960-1A19-4E26-8566-ED61F37C7C8A}"/>
              </a:ext>
            </a:extLst>
          </p:cNvPr>
          <p:cNvGraphicFramePr/>
          <p:nvPr/>
        </p:nvGraphicFramePr>
        <p:xfrm>
          <a:off xmlns:a="http://schemas.openxmlformats.org/drawingml/2006/main" x="2333625" y="5248275"/>
          <a:ext xmlns:a="http://schemas.openxmlformats.org/drawingml/2006/main" cx="6096000" cy="1666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2095500"/>
              </a:tblGrid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Selected scenario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Value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Exact scenario lookup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37.3%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Difference from test mean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0.124 pp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Training trajectories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2,520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A94A0D3-4DD0-4040-81B1-BD3D61D0A182}"/>
              </a:ext>
            </a:extLst>
          </p:cNvPr>
          <p:cNvGraphicFramePr/>
          <p:nvPr/>
        </p:nvGraphicFramePr>
        <p:xfrm>
          <a:off xmlns:a="http://schemas.openxmlformats.org/drawingml/2006/main" x="8858250" y="5248275"/>
          <a:ext xmlns:a="http://schemas.openxmlformats.org/drawingml/2006/main" cx="5857875" cy="16668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619625"/>
                <a:gridCol w="1238250"/>
              </a:tblGrid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Full benchmark MAE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pp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T w="9525">
                      <a:solidFill>
                        <a:srgbClr val="DCE2E9"/>
                      </a:solidFill>
                    </a:lnT>
                    <a:lnB w="9525">
                      <a:solidFill>
                        <a:srgbClr val="DCE2E9"/>
                      </a:solidFill>
                    </a:lnB>
                    <a:solidFill>
                      <a:srgbClr val="1D2758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Lookup, familiar grid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0.142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kNN, familiar grid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0.153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EEF2F7"/>
                    </a:solidFill>
                  </a:tcPr>
                </a:tc>
              </a:tr>
              <a:tr h="416719"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kNN, severe held out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E2E9"/>
                      </a:solidFill>
                    </a:lnL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4775" tIns="104775" rIns="104775" bIns="104775"/>
                    <a:lstStyle/>
                    <a:p>
                      <a:r>
                        <a:rPr sz="1875" b="0">
                          <a:solidFill>
                            <a:srgbClr val="18233E"/>
                          </a:solidFill>
                          <a:latin typeface="Arial"/>
                          <a:ea typeface="Arial"/>
                          <a:cs typeface="Arial"/>
                        </a:rPr>
                        <a:t>3.055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E2E9"/>
                      </a:solidFill>
                    </a:lnR>
                    <a:lnB w="9525">
                      <a:solidFill>
                        <a:srgbClr val="DCE2E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117817"/>
      </p:ext>
    </p:extLst>
  </p:cSld>
  <p:transition advClick="0"/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2026-10-29T03:46:56.1770000Z</dcterms:created>
  <dcterms:modified xsi:type="dcterms:W3CDTF">2026-10-29T03:46:56.1770000Z</dcterms:modified>
</coreProperties>
</file>